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96" r:id="rId2"/>
  </p:sldMasterIdLst>
  <p:notesMasterIdLst>
    <p:notesMasterId r:id="rId31"/>
  </p:notesMasterIdLst>
  <p:sldIdLst>
    <p:sldId id="324" r:id="rId3"/>
    <p:sldId id="257" r:id="rId4"/>
    <p:sldId id="258" r:id="rId5"/>
    <p:sldId id="259" r:id="rId6"/>
    <p:sldId id="260" r:id="rId7"/>
    <p:sldId id="261" r:id="rId8"/>
    <p:sldId id="262" r:id="rId9"/>
    <p:sldId id="263" r:id="rId10"/>
    <p:sldId id="264" r:id="rId11"/>
    <p:sldId id="265" r:id="rId12"/>
    <p:sldId id="266" r:id="rId13"/>
    <p:sldId id="267" r:id="rId14"/>
    <p:sldId id="268" r:id="rId15"/>
    <p:sldId id="343" r:id="rId16"/>
    <p:sldId id="269" r:id="rId17"/>
    <p:sldId id="270" r:id="rId18"/>
    <p:sldId id="290" r:id="rId19"/>
    <p:sldId id="271" r:id="rId20"/>
    <p:sldId id="291" r:id="rId21"/>
    <p:sldId id="293" r:id="rId22"/>
    <p:sldId id="294" r:id="rId23"/>
    <p:sldId id="295" r:id="rId24"/>
    <p:sldId id="296" r:id="rId25"/>
    <p:sldId id="272" r:id="rId26"/>
    <p:sldId id="297" r:id="rId27"/>
    <p:sldId id="298" r:id="rId28"/>
    <p:sldId id="274" r:id="rId29"/>
    <p:sldId id="34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jf29TyCSsarufbAj7c4cxx1767J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dmin"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1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20" autoAdjust="0"/>
    <p:restoredTop sz="95029" autoAdjust="0"/>
  </p:normalViewPr>
  <p:slideViewPr>
    <p:cSldViewPr snapToGrid="0">
      <p:cViewPr varScale="1">
        <p:scale>
          <a:sx n="111" d="100"/>
          <a:sy n="111" d="100"/>
        </p:scale>
        <p:origin x="58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50" Type="http://customschemas.google.com/relationships/presentationmetadata" Target="metadata"/><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8" Type="http://schemas.openxmlformats.org/officeDocument/2006/relationships/slide" Target="slides/slide6.xml"/><Relationship Id="rId51" Type="http://schemas.openxmlformats.org/officeDocument/2006/relationships/commentAuthors" Target="commentAuthors.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dgm:spPr/>
      <dgm:t>
        <a:bodyPr/>
        <a:lstStyle/>
        <a:p>
          <a:endParaRPr lang="en-US"/>
        </a:p>
      </dgm:t>
    </dgm:pt>
    <dgm:pt modelId="{5D9F4E24-F359-40FD-9065-EEE3FEC3CD75}">
      <dgm:prSet/>
      <dgm:spPr/>
      <dgm:t>
        <a:bodyPr/>
        <a:lstStyle/>
        <a:p>
          <a:r>
            <a:rPr lang="en-US">
              <a:solidFill>
                <a:schemeClr val="tx1"/>
              </a:solidFill>
            </a:rPr>
            <a:t>Number</a:t>
          </a:r>
        </a:p>
      </dgm:t>
    </dgm:pt>
    <dgm:pt modelId="{A6EE2E33-CFE4-4058-9B64-90A1E3D2517E}" type="parTrans" cxnId="{A59F63AB-E14A-4033-9060-7A09D198B54C}">
      <dgm:prSet/>
      <dgm:spPr/>
      <dgm:t>
        <a:bodyPr/>
        <a:lstStyle/>
        <a:p>
          <a:endParaRPr lang="en-US">
            <a:solidFill>
              <a:schemeClr val="tx1"/>
            </a:solidFill>
          </a:endParaRPr>
        </a:p>
      </dgm:t>
    </dgm:pt>
    <dgm:pt modelId="{DE664267-4115-4361-9D76-F36D8CA4693C}" type="sibTrans" cxnId="{A59F63AB-E14A-4033-9060-7A09D198B54C}">
      <dgm:prSet/>
      <dgm:spPr/>
      <dgm:t>
        <a:bodyPr/>
        <a:lstStyle/>
        <a:p>
          <a:endParaRPr lang="en-US">
            <a:solidFill>
              <a:schemeClr val="tx1"/>
            </a:solidFill>
          </a:endParaRPr>
        </a:p>
      </dgm:t>
    </dgm:pt>
    <dgm:pt modelId="{FB7C4A8B-941F-4C7B-B406-13D35A5B4560}">
      <dgm:prSet/>
      <dgm:spPr/>
      <dgm:t>
        <a:bodyPr/>
        <a:lstStyle/>
        <a:p>
          <a:r>
            <a:rPr lang="en-US">
              <a:solidFill>
                <a:schemeClr val="tx1"/>
              </a:solidFill>
            </a:rPr>
            <a:t>Local </a:t>
          </a:r>
        </a:p>
      </dgm:t>
    </dgm:pt>
    <dgm:pt modelId="{81D189DE-0FCE-475D-8B4B-1C40E8FB0F39}" type="parTrans" cxnId="{23F2BECC-5781-415E-B9F4-C236D0888336}">
      <dgm:prSet/>
      <dgm:spPr/>
      <dgm:t>
        <a:bodyPr/>
        <a:lstStyle/>
        <a:p>
          <a:endParaRPr lang="en-US">
            <a:solidFill>
              <a:schemeClr val="tx1"/>
            </a:solidFill>
          </a:endParaRPr>
        </a:p>
      </dgm:t>
    </dgm:pt>
    <dgm:pt modelId="{9767AC51-1B96-429B-B805-BC875DDBF8C4}" type="sibTrans" cxnId="{23F2BECC-5781-415E-B9F4-C236D0888336}">
      <dgm:prSet/>
      <dgm:spPr/>
      <dgm:t>
        <a:bodyPr/>
        <a:lstStyle/>
        <a:p>
          <a:endParaRPr lang="en-US">
            <a:solidFill>
              <a:schemeClr val="tx1"/>
            </a:solidFill>
          </a:endParaRPr>
        </a:p>
      </dgm:t>
    </dgm:pt>
    <dgm:pt modelId="{A7DD751E-48D4-40BD-AFE7-C5365B61E895}">
      <dgm:prSet/>
      <dgm:spPr/>
      <dgm:t>
        <a:bodyPr/>
        <a:lstStyle/>
        <a:p>
          <a:r>
            <a:rPr lang="en-US" dirty="0">
              <a:solidFill>
                <a:schemeClr val="tx1"/>
              </a:solidFill>
            </a:rPr>
            <a:t>Proximity to a Standard</a:t>
          </a:r>
        </a:p>
      </dgm:t>
    </dgm:pt>
    <dgm:pt modelId="{4769E9A1-37B4-4663-AA9C-25E0FD4D6E46}" type="parTrans" cxnId="{7243E7D1-6920-40E8-A42C-94C368C3DB9B}">
      <dgm:prSet/>
      <dgm:spPr/>
      <dgm:t>
        <a:bodyPr/>
        <a:lstStyle/>
        <a:p>
          <a:endParaRPr lang="en-US">
            <a:solidFill>
              <a:schemeClr val="tx1"/>
            </a:solidFill>
          </a:endParaRPr>
        </a:p>
      </dgm:t>
    </dgm:pt>
    <dgm:pt modelId="{FF438647-7615-4FD8-974B-1283ACB56B41}" type="sibTrans" cxnId="{7243E7D1-6920-40E8-A42C-94C368C3DB9B}">
      <dgm:prSet/>
      <dgm:spPr/>
      <dgm:t>
        <a:bodyPr/>
        <a:lstStyle/>
        <a:p>
          <a:endParaRPr lang="en-US">
            <a:solidFill>
              <a:schemeClr val="tx1"/>
            </a:solidFill>
          </a:endParaRPr>
        </a:p>
      </dgm:t>
    </dgm:pt>
    <dgm:pt modelId="{F5F277DA-769A-4584-A8AA-0804D34EC7F7}">
      <dgm:prSet/>
      <dgm:spPr/>
      <dgm:t>
        <a:bodyPr/>
        <a:lstStyle/>
        <a:p>
          <a:r>
            <a:rPr lang="en-US" dirty="0">
              <a:solidFill>
                <a:schemeClr val="tx1"/>
              </a:solidFill>
            </a:rPr>
            <a:t>Social Category Lines </a:t>
          </a:r>
        </a:p>
      </dgm:t>
    </dgm:pt>
    <dgm:pt modelId="{6C321CC5-1390-4160-A88D-9052354D31C1}" type="parTrans" cxnId="{DA95DA65-3B83-4A3B-BD85-7180E6CADCB1}">
      <dgm:prSet/>
      <dgm:spPr/>
      <dgm:t>
        <a:bodyPr/>
        <a:lstStyle/>
        <a:p>
          <a:endParaRPr lang="en-US">
            <a:solidFill>
              <a:schemeClr val="tx1"/>
            </a:solidFill>
          </a:endParaRPr>
        </a:p>
      </dgm:t>
    </dgm:pt>
    <dgm:pt modelId="{B0E4547A-CFF0-47EA-B780-8418997EE8AD}" type="sibTrans" cxnId="{DA95DA65-3B83-4A3B-BD85-7180E6CADCB1}">
      <dgm:prSet/>
      <dgm:spPr/>
      <dgm:t>
        <a:bodyPr/>
        <a:lstStyle/>
        <a:p>
          <a:endParaRPr lang="en-US">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4"/>
      <dgm:spPr/>
      <dgm:t>
        <a:bodyPr/>
        <a:lstStyle/>
        <a:p>
          <a:endParaRPr lang="en-US"/>
        </a:p>
      </dgm:t>
    </dgm:pt>
    <dgm:pt modelId="{88BDF360-3796-4402-B63E-209913647D9D}" type="pres">
      <dgm:prSet presAssocID="{5D9F4E24-F359-40FD-9065-EEE3FEC3CD75}" presName="parentText" presStyleLbl="node1" presStyleIdx="0" presStyleCnt="4">
        <dgm:presLayoutVars>
          <dgm:chMax val="0"/>
          <dgm:bulletEnabled val="1"/>
        </dgm:presLayoutVars>
      </dgm:prSet>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4">
        <dgm:presLayoutVars>
          <dgm:bulletEnabled val="1"/>
        </dgm:presLayoutVars>
      </dgm:prSet>
      <dgm:spPr/>
    </dgm:pt>
    <dgm:pt modelId="{3F905EFF-A95B-4515-950B-6B6873C37822}" type="pres">
      <dgm:prSet presAssocID="{DE664267-4115-4361-9D76-F36D8CA4693C}" presName="spaceBetweenRectangles" presStyleCnt="0"/>
      <dgm:spPr/>
    </dgm:pt>
    <dgm:pt modelId="{F679690A-3EAE-4D06-89E3-7AF4AA8D441C}" type="pres">
      <dgm:prSet presAssocID="{FB7C4A8B-941F-4C7B-B406-13D35A5B4560}" presName="parentLin" presStyleCnt="0"/>
      <dgm:spPr/>
    </dgm:pt>
    <dgm:pt modelId="{F66101A1-7226-4654-8BB3-E7C06BB1CABD}" type="pres">
      <dgm:prSet presAssocID="{FB7C4A8B-941F-4C7B-B406-13D35A5B4560}" presName="parentLeftMargin" presStyleLbl="node1" presStyleIdx="0" presStyleCnt="4"/>
      <dgm:spPr/>
      <dgm:t>
        <a:bodyPr/>
        <a:lstStyle/>
        <a:p>
          <a:endParaRPr lang="en-US"/>
        </a:p>
      </dgm:t>
    </dgm:pt>
    <dgm:pt modelId="{F6928E85-F89C-4E69-B074-14EAC5BA11EA}" type="pres">
      <dgm:prSet presAssocID="{FB7C4A8B-941F-4C7B-B406-13D35A5B4560}" presName="parentText" presStyleLbl="node1" presStyleIdx="1" presStyleCnt="4">
        <dgm:presLayoutVars>
          <dgm:chMax val="0"/>
          <dgm:bulletEnabled val="1"/>
        </dgm:presLayoutVars>
      </dgm:prSet>
      <dgm:spPr/>
      <dgm:t>
        <a:bodyPr/>
        <a:lstStyle/>
        <a:p>
          <a:endParaRPr lang="en-US"/>
        </a:p>
      </dgm:t>
    </dgm:pt>
    <dgm:pt modelId="{B4CA1A74-213A-4963-A7E8-38B572BBC5EF}" type="pres">
      <dgm:prSet presAssocID="{FB7C4A8B-941F-4C7B-B406-13D35A5B4560}" presName="negativeSpace" presStyleCnt="0"/>
      <dgm:spPr/>
    </dgm:pt>
    <dgm:pt modelId="{0956D10B-830F-47F9-A81A-69B875D8107B}" type="pres">
      <dgm:prSet presAssocID="{FB7C4A8B-941F-4C7B-B406-13D35A5B4560}" presName="childText" presStyleLbl="conFgAcc1" presStyleIdx="1" presStyleCnt="4">
        <dgm:presLayoutVars>
          <dgm:bulletEnabled val="1"/>
        </dgm:presLayoutVars>
      </dgm:prSet>
      <dgm:spPr/>
    </dgm:pt>
    <dgm:pt modelId="{3A317000-62BE-4043-A005-011B8900C0D7}" type="pres">
      <dgm:prSet presAssocID="{9767AC51-1B96-429B-B805-BC875DDBF8C4}" presName="spaceBetweenRectangles" presStyleCnt="0"/>
      <dgm:spPr/>
    </dgm:pt>
    <dgm:pt modelId="{EAE40701-F2BD-4FA8-95A5-EFC22ED8D6BB}" type="pres">
      <dgm:prSet presAssocID="{A7DD751E-48D4-40BD-AFE7-C5365B61E895}" presName="parentLin" presStyleCnt="0"/>
      <dgm:spPr/>
    </dgm:pt>
    <dgm:pt modelId="{D6953162-AE66-4C8A-95DB-1A19FA431A28}" type="pres">
      <dgm:prSet presAssocID="{A7DD751E-48D4-40BD-AFE7-C5365B61E895}" presName="parentLeftMargin" presStyleLbl="node1" presStyleIdx="1" presStyleCnt="4"/>
      <dgm:spPr/>
      <dgm:t>
        <a:bodyPr/>
        <a:lstStyle/>
        <a:p>
          <a:endParaRPr lang="en-US"/>
        </a:p>
      </dgm:t>
    </dgm:pt>
    <dgm:pt modelId="{F226C708-CF22-45C9-8DB1-59DC5F511451}" type="pres">
      <dgm:prSet presAssocID="{A7DD751E-48D4-40BD-AFE7-C5365B61E895}" presName="parentText" presStyleLbl="node1" presStyleIdx="2" presStyleCnt="4">
        <dgm:presLayoutVars>
          <dgm:chMax val="0"/>
          <dgm:bulletEnabled val="1"/>
        </dgm:presLayoutVars>
      </dgm:prSet>
      <dgm:spPr/>
      <dgm:t>
        <a:bodyPr/>
        <a:lstStyle/>
        <a:p>
          <a:endParaRPr lang="en-US"/>
        </a:p>
      </dgm:t>
    </dgm:pt>
    <dgm:pt modelId="{43DF7FCD-ECBA-4A8C-8C54-B2AF66616FFD}" type="pres">
      <dgm:prSet presAssocID="{A7DD751E-48D4-40BD-AFE7-C5365B61E895}" presName="negativeSpace" presStyleCnt="0"/>
      <dgm:spPr/>
    </dgm:pt>
    <dgm:pt modelId="{8D46D8E7-21C2-4326-81C1-E6029D03D997}" type="pres">
      <dgm:prSet presAssocID="{A7DD751E-48D4-40BD-AFE7-C5365B61E895}" presName="childText" presStyleLbl="conFgAcc1" presStyleIdx="2" presStyleCnt="4">
        <dgm:presLayoutVars>
          <dgm:bulletEnabled val="1"/>
        </dgm:presLayoutVars>
      </dgm:prSet>
      <dgm:spPr/>
    </dgm:pt>
    <dgm:pt modelId="{BF9E003E-4792-4422-93B1-8AE4B5528F8D}" type="pres">
      <dgm:prSet presAssocID="{FF438647-7615-4FD8-974B-1283ACB56B41}" presName="spaceBetweenRectangles" presStyleCnt="0"/>
      <dgm:spPr/>
    </dgm:pt>
    <dgm:pt modelId="{0E5458BF-B504-4679-A162-D251AA6CB7F8}" type="pres">
      <dgm:prSet presAssocID="{F5F277DA-769A-4584-A8AA-0804D34EC7F7}" presName="parentLin" presStyleCnt="0"/>
      <dgm:spPr/>
    </dgm:pt>
    <dgm:pt modelId="{585CC66C-DDE7-4822-BA12-E27457A775AF}" type="pres">
      <dgm:prSet presAssocID="{F5F277DA-769A-4584-A8AA-0804D34EC7F7}" presName="parentLeftMargin" presStyleLbl="node1" presStyleIdx="2" presStyleCnt="4"/>
      <dgm:spPr/>
      <dgm:t>
        <a:bodyPr/>
        <a:lstStyle/>
        <a:p>
          <a:endParaRPr lang="en-US"/>
        </a:p>
      </dgm:t>
    </dgm:pt>
    <dgm:pt modelId="{69A83FCF-C827-4BE9-B753-CC0A5EE01EE9}" type="pres">
      <dgm:prSet presAssocID="{F5F277DA-769A-4584-A8AA-0804D34EC7F7}" presName="parentText" presStyleLbl="node1" presStyleIdx="3" presStyleCnt="4">
        <dgm:presLayoutVars>
          <dgm:chMax val="0"/>
          <dgm:bulletEnabled val="1"/>
        </dgm:presLayoutVars>
      </dgm:prSet>
      <dgm:spPr/>
      <dgm:t>
        <a:bodyPr/>
        <a:lstStyle/>
        <a:p>
          <a:endParaRPr lang="en-US"/>
        </a:p>
      </dgm:t>
    </dgm:pt>
    <dgm:pt modelId="{C571530A-6128-4816-8FF4-DE6C8A8F5807}" type="pres">
      <dgm:prSet presAssocID="{F5F277DA-769A-4584-A8AA-0804D34EC7F7}" presName="negativeSpace" presStyleCnt="0"/>
      <dgm:spPr/>
    </dgm:pt>
    <dgm:pt modelId="{37386D2B-71E7-494E-9F9A-0586CC86D902}" type="pres">
      <dgm:prSet presAssocID="{F5F277DA-769A-4584-A8AA-0804D34EC7F7}" presName="childText" presStyleLbl="conFgAcc1" presStyleIdx="3" presStyleCnt="4">
        <dgm:presLayoutVars>
          <dgm:bulletEnabled val="1"/>
        </dgm:presLayoutVars>
      </dgm:prSet>
      <dgm:spPr/>
    </dgm:pt>
  </dgm:ptLst>
  <dgm:cxnLst>
    <dgm:cxn modelId="{6BE77653-CD69-4778-B164-563CBD61AD75}" type="presOf" srcId="{FB7C4A8B-941F-4C7B-B406-13D35A5B4560}" destId="{F6928E85-F89C-4E69-B074-14EAC5BA11EA}" srcOrd="1" destOrd="0" presId="urn:microsoft.com/office/officeart/2005/8/layout/list1"/>
    <dgm:cxn modelId="{7243E7D1-6920-40E8-A42C-94C368C3DB9B}" srcId="{95807544-46EE-4955-9B34-1518508DE7A3}" destId="{A7DD751E-48D4-40BD-AFE7-C5365B61E895}" srcOrd="2" destOrd="0" parTransId="{4769E9A1-37B4-4663-AA9C-25E0FD4D6E46}" sibTransId="{FF438647-7615-4FD8-974B-1283ACB56B41}"/>
    <dgm:cxn modelId="{33E70AF2-D77F-4D51-8749-6FA06557D5C0}" type="presOf" srcId="{5D9F4E24-F359-40FD-9065-EEE3FEC3CD75}" destId="{8DEB5B32-3B91-430E-BDDB-F79510253443}" srcOrd="0" destOrd="0" presId="urn:microsoft.com/office/officeart/2005/8/layout/list1"/>
    <dgm:cxn modelId="{0F29F241-6C10-4EFE-A656-F00CFF16BA98}" type="presOf" srcId="{95807544-46EE-4955-9B34-1518508DE7A3}" destId="{3BE53468-1BEE-4111-AEF0-37ABDB275051}" srcOrd="0" destOrd="0" presId="urn:microsoft.com/office/officeart/2005/8/layout/list1"/>
    <dgm:cxn modelId="{30B53D36-59AC-4F4D-B21D-12C429915368}" type="presOf" srcId="{A7DD751E-48D4-40BD-AFE7-C5365B61E895}" destId="{D6953162-AE66-4C8A-95DB-1A19FA431A28}" srcOrd="0" destOrd="0" presId="urn:microsoft.com/office/officeart/2005/8/layout/list1"/>
    <dgm:cxn modelId="{B4F97DC5-1FF6-4E6E-B5B9-A27E2957A04F}" type="presOf" srcId="{F5F277DA-769A-4584-A8AA-0804D34EC7F7}" destId="{69A83FCF-C827-4BE9-B753-CC0A5EE01EE9}" srcOrd="1" destOrd="0" presId="urn:microsoft.com/office/officeart/2005/8/layout/list1"/>
    <dgm:cxn modelId="{D8AD29EA-D52B-48D5-BE3D-27BF2A47C582}" type="presOf" srcId="{F5F277DA-769A-4584-A8AA-0804D34EC7F7}" destId="{585CC66C-DDE7-4822-BA12-E27457A775AF}" srcOrd="0" destOrd="0" presId="urn:microsoft.com/office/officeart/2005/8/layout/list1"/>
    <dgm:cxn modelId="{A59F63AB-E14A-4033-9060-7A09D198B54C}" srcId="{95807544-46EE-4955-9B34-1518508DE7A3}" destId="{5D9F4E24-F359-40FD-9065-EEE3FEC3CD75}" srcOrd="0" destOrd="0" parTransId="{A6EE2E33-CFE4-4058-9B64-90A1E3D2517E}" sibTransId="{DE664267-4115-4361-9D76-F36D8CA4693C}"/>
    <dgm:cxn modelId="{DB64BEF8-3721-4458-8041-148F317E8B1A}" type="presOf" srcId="{A7DD751E-48D4-40BD-AFE7-C5365B61E895}" destId="{F226C708-CF22-45C9-8DB1-59DC5F511451}" srcOrd="1" destOrd="0" presId="urn:microsoft.com/office/officeart/2005/8/layout/list1"/>
    <dgm:cxn modelId="{DA95DA65-3B83-4A3B-BD85-7180E6CADCB1}" srcId="{95807544-46EE-4955-9B34-1518508DE7A3}" destId="{F5F277DA-769A-4584-A8AA-0804D34EC7F7}" srcOrd="3" destOrd="0" parTransId="{6C321CC5-1390-4160-A88D-9052354D31C1}" sibTransId="{B0E4547A-CFF0-47EA-B780-8418997EE8AD}"/>
    <dgm:cxn modelId="{53A593F0-CA2D-42C7-8839-CC06CB915E2D}" type="presOf" srcId="{FB7C4A8B-941F-4C7B-B406-13D35A5B4560}" destId="{F66101A1-7226-4654-8BB3-E7C06BB1CABD}"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23F2BECC-5781-415E-B9F4-C236D0888336}" srcId="{95807544-46EE-4955-9B34-1518508DE7A3}" destId="{FB7C4A8B-941F-4C7B-B406-13D35A5B4560}" srcOrd="1" destOrd="0" parTransId="{81D189DE-0FCE-475D-8B4B-1C40E8FB0F39}" sibTransId="{9767AC51-1B96-429B-B805-BC875DDBF8C4}"/>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 modelId="{D143CEE4-91D7-4896-93DA-72B140C20663}" type="presParOf" srcId="{3BE53468-1BEE-4111-AEF0-37ABDB275051}" destId="{3F905EFF-A95B-4515-950B-6B6873C37822}" srcOrd="3" destOrd="0" presId="urn:microsoft.com/office/officeart/2005/8/layout/list1"/>
    <dgm:cxn modelId="{344E5585-E901-43B6-AE26-280DCD115914}" type="presParOf" srcId="{3BE53468-1BEE-4111-AEF0-37ABDB275051}" destId="{F679690A-3EAE-4D06-89E3-7AF4AA8D441C}" srcOrd="4" destOrd="0" presId="urn:microsoft.com/office/officeart/2005/8/layout/list1"/>
    <dgm:cxn modelId="{27D31B3A-252B-4E44-AAD5-E2C3A5CE2CAD}" type="presParOf" srcId="{F679690A-3EAE-4D06-89E3-7AF4AA8D441C}" destId="{F66101A1-7226-4654-8BB3-E7C06BB1CABD}" srcOrd="0" destOrd="0" presId="urn:microsoft.com/office/officeart/2005/8/layout/list1"/>
    <dgm:cxn modelId="{8B458760-EA36-4FF5-BE3C-A4DBFD644359}" type="presParOf" srcId="{F679690A-3EAE-4D06-89E3-7AF4AA8D441C}" destId="{F6928E85-F89C-4E69-B074-14EAC5BA11EA}" srcOrd="1" destOrd="0" presId="urn:microsoft.com/office/officeart/2005/8/layout/list1"/>
    <dgm:cxn modelId="{0C66D68D-D518-4CF8-B907-3F66474C0EB9}" type="presParOf" srcId="{3BE53468-1BEE-4111-AEF0-37ABDB275051}" destId="{B4CA1A74-213A-4963-A7E8-38B572BBC5EF}" srcOrd="5" destOrd="0" presId="urn:microsoft.com/office/officeart/2005/8/layout/list1"/>
    <dgm:cxn modelId="{EC64841A-D095-4DE6-89F6-0EB233232502}" type="presParOf" srcId="{3BE53468-1BEE-4111-AEF0-37ABDB275051}" destId="{0956D10B-830F-47F9-A81A-69B875D8107B}" srcOrd="6" destOrd="0" presId="urn:microsoft.com/office/officeart/2005/8/layout/list1"/>
    <dgm:cxn modelId="{3CD540A6-C3E3-4E5E-A396-7F22DE1C10FC}" type="presParOf" srcId="{3BE53468-1BEE-4111-AEF0-37ABDB275051}" destId="{3A317000-62BE-4043-A005-011B8900C0D7}" srcOrd="7" destOrd="0" presId="urn:microsoft.com/office/officeart/2005/8/layout/list1"/>
    <dgm:cxn modelId="{FE99830F-40C1-463A-9A04-D033A44FFE39}" type="presParOf" srcId="{3BE53468-1BEE-4111-AEF0-37ABDB275051}" destId="{EAE40701-F2BD-4FA8-95A5-EFC22ED8D6BB}" srcOrd="8" destOrd="0" presId="urn:microsoft.com/office/officeart/2005/8/layout/list1"/>
    <dgm:cxn modelId="{FD9F65D0-BA56-495C-9E6A-CDB2BA761CAC}" type="presParOf" srcId="{EAE40701-F2BD-4FA8-95A5-EFC22ED8D6BB}" destId="{D6953162-AE66-4C8A-95DB-1A19FA431A28}" srcOrd="0" destOrd="0" presId="urn:microsoft.com/office/officeart/2005/8/layout/list1"/>
    <dgm:cxn modelId="{CEDBFB2C-E9AF-4032-9039-84179ACF8159}" type="presParOf" srcId="{EAE40701-F2BD-4FA8-95A5-EFC22ED8D6BB}" destId="{F226C708-CF22-45C9-8DB1-59DC5F511451}" srcOrd="1" destOrd="0" presId="urn:microsoft.com/office/officeart/2005/8/layout/list1"/>
    <dgm:cxn modelId="{F0367EFC-F91A-4FB6-BEBA-0BC15B12C26D}" type="presParOf" srcId="{3BE53468-1BEE-4111-AEF0-37ABDB275051}" destId="{43DF7FCD-ECBA-4A8C-8C54-B2AF66616FFD}" srcOrd="9" destOrd="0" presId="urn:microsoft.com/office/officeart/2005/8/layout/list1"/>
    <dgm:cxn modelId="{7232C50E-E235-4468-9F87-E0DA9CEC696F}" type="presParOf" srcId="{3BE53468-1BEE-4111-AEF0-37ABDB275051}" destId="{8D46D8E7-21C2-4326-81C1-E6029D03D997}" srcOrd="10" destOrd="0" presId="urn:microsoft.com/office/officeart/2005/8/layout/list1"/>
    <dgm:cxn modelId="{ECDDAE8A-3DE9-4660-916D-B945CDDA153F}" type="presParOf" srcId="{3BE53468-1BEE-4111-AEF0-37ABDB275051}" destId="{BF9E003E-4792-4422-93B1-8AE4B5528F8D}" srcOrd="11" destOrd="0" presId="urn:microsoft.com/office/officeart/2005/8/layout/list1"/>
    <dgm:cxn modelId="{0858FFA2-D048-4D6A-9270-8BCCF3ADC063}" type="presParOf" srcId="{3BE53468-1BEE-4111-AEF0-37ABDB275051}" destId="{0E5458BF-B504-4679-A162-D251AA6CB7F8}" srcOrd="12" destOrd="0" presId="urn:microsoft.com/office/officeart/2005/8/layout/list1"/>
    <dgm:cxn modelId="{E9685C0B-8D27-4D0F-B4F2-6598D87524CA}" type="presParOf" srcId="{0E5458BF-B504-4679-A162-D251AA6CB7F8}" destId="{585CC66C-DDE7-4822-BA12-E27457A775AF}" srcOrd="0" destOrd="0" presId="urn:microsoft.com/office/officeart/2005/8/layout/list1"/>
    <dgm:cxn modelId="{3C67573F-5545-486F-8E2C-E21867D5CC8A}" type="presParOf" srcId="{0E5458BF-B504-4679-A162-D251AA6CB7F8}" destId="{69A83FCF-C827-4BE9-B753-CC0A5EE01EE9}" srcOrd="1" destOrd="0" presId="urn:microsoft.com/office/officeart/2005/8/layout/list1"/>
    <dgm:cxn modelId="{80235CC3-AA75-48E5-9A3B-970B26713896}" type="presParOf" srcId="{3BE53468-1BEE-4111-AEF0-37ABDB275051}" destId="{C571530A-6128-4816-8FF4-DE6C8A8F5807}" srcOrd="13" destOrd="0" presId="urn:microsoft.com/office/officeart/2005/8/layout/list1"/>
    <dgm:cxn modelId="{279246DE-B45A-42C2-AB49-AAAEC17D5A13}" type="presParOf" srcId="{3BE53468-1BEE-4111-AEF0-37ABDB275051}" destId="{37386D2B-71E7-494E-9F9A-0586CC86D902}"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5D9F4E24-F359-40FD-9065-EEE3FEC3CD75}">
      <dgm:prSet/>
      <dgm:spPr/>
      <dgm:t>
        <a:bodyPr/>
        <a:lstStyle/>
        <a:p>
          <a:r>
            <a:rPr lang="en-US" b="1" dirty="0">
              <a:solidFill>
                <a:schemeClr val="tx1"/>
              </a:solidFill>
            </a:rPr>
            <a:t>NUMBER</a:t>
          </a:r>
        </a:p>
      </dgm:t>
    </dgm:pt>
    <dgm:pt modelId="{A6EE2E33-CFE4-4058-9B64-90A1E3D2517E}" type="parTrans" cxnId="{A59F63AB-E14A-4033-9060-7A09D198B54C}">
      <dgm:prSet/>
      <dgm:spPr/>
      <dgm:t>
        <a:bodyPr/>
        <a:lstStyle/>
        <a:p>
          <a:endParaRPr lang="en-US" dirty="0">
            <a:solidFill>
              <a:schemeClr val="tx1"/>
            </a:solidFill>
          </a:endParaRPr>
        </a:p>
      </dgm:t>
    </dgm:pt>
    <dgm:pt modelId="{DE664267-4115-4361-9D76-F36D8CA4693C}" type="sibTrans" cxnId="{A59F63AB-E14A-4033-9060-7A09D198B54C}">
      <dgm:prSet/>
      <dgm:spPr/>
      <dgm:t>
        <a:bodyPr/>
        <a:lstStyle/>
        <a:p>
          <a:endParaRPr lang="en-US" dirty="0">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1"/>
      <dgm:spPr/>
      <dgm:t>
        <a:bodyPr/>
        <a:lstStyle/>
        <a:p>
          <a:endParaRPr lang="en-US"/>
        </a:p>
      </dgm:t>
    </dgm:pt>
    <dgm:pt modelId="{88BDF360-3796-4402-B63E-209913647D9D}" type="pres">
      <dgm:prSet presAssocID="{5D9F4E24-F359-40FD-9065-EEE3FEC3CD75}" presName="parentText" presStyleLbl="node1" presStyleIdx="0" presStyleCnt="1">
        <dgm:presLayoutVars>
          <dgm:chMax val="0"/>
          <dgm:bulletEnabled val="1"/>
        </dgm:presLayoutVars>
      </dgm:prSet>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1">
        <dgm:presLayoutVars>
          <dgm:bulletEnabled val="1"/>
        </dgm:presLayoutVars>
      </dgm:prSet>
      <dgm:spPr/>
    </dgm:pt>
  </dgm:ptLst>
  <dgm:cxnLst>
    <dgm:cxn modelId="{A59F63AB-E14A-4033-9060-7A09D198B54C}" srcId="{95807544-46EE-4955-9B34-1518508DE7A3}" destId="{5D9F4E24-F359-40FD-9065-EEE3FEC3CD75}" srcOrd="0" destOrd="0" parTransId="{A6EE2E33-CFE4-4058-9B64-90A1E3D2517E}" sibTransId="{DE664267-4115-4361-9D76-F36D8CA4693C}"/>
    <dgm:cxn modelId="{0F29F241-6C10-4EFE-A656-F00CFF16BA98}" type="presOf" srcId="{95807544-46EE-4955-9B34-1518508DE7A3}" destId="{3BE53468-1BEE-4111-AEF0-37ABDB275051}"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33E70AF2-D77F-4D51-8749-6FA06557D5C0}" type="presOf" srcId="{5D9F4E24-F359-40FD-9065-EEE3FEC3CD75}" destId="{8DEB5B32-3B91-430E-BDDB-F79510253443}" srcOrd="0" destOrd="0" presId="urn:microsoft.com/office/officeart/2005/8/layout/list1"/>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5D9F4E24-F359-40FD-9065-EEE3FEC3CD75}">
      <dgm:prSet custT="1"/>
      <dgm:spPr>
        <a:solidFill>
          <a:srgbClr val="FFC000">
            <a:hueOff val="3266964"/>
            <a:satOff val="-13592"/>
            <a:lumOff val="3203"/>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725" tIns="0" rIns="165725" bIns="0" numCol="1" spcCol="1270" anchor="ctr" anchorCtr="0"/>
        <a:lstStyle/>
        <a:p>
          <a:pPr marL="0" lvl="0" indent="0" algn="l" defTabSz="1377950">
            <a:lnSpc>
              <a:spcPct val="90000"/>
            </a:lnSpc>
            <a:spcBef>
              <a:spcPct val="0"/>
            </a:spcBef>
            <a:spcAft>
              <a:spcPct val="35000"/>
            </a:spcAft>
            <a:buNone/>
          </a:pPr>
          <a:r>
            <a:rPr lang="en-US" sz="3100" b="1" kern="1200" dirty="0">
              <a:solidFill>
                <a:prstClr val="black"/>
              </a:solidFill>
              <a:latin typeface="Calibri" panose="020F0502020204030204"/>
              <a:ea typeface="+mn-ea"/>
              <a:cs typeface="+mn-cs"/>
            </a:rPr>
            <a:t>LOCAL</a:t>
          </a:r>
        </a:p>
      </dgm:t>
    </dgm:pt>
    <dgm:pt modelId="{A6EE2E33-CFE4-4058-9B64-90A1E3D2517E}" type="parTrans" cxnId="{A59F63AB-E14A-4033-9060-7A09D198B54C}">
      <dgm:prSet/>
      <dgm:spPr/>
      <dgm:t>
        <a:bodyPr/>
        <a:lstStyle/>
        <a:p>
          <a:endParaRPr lang="en-US" b="1" dirty="0">
            <a:solidFill>
              <a:schemeClr val="tx1"/>
            </a:solidFill>
          </a:endParaRPr>
        </a:p>
      </dgm:t>
    </dgm:pt>
    <dgm:pt modelId="{DE664267-4115-4361-9D76-F36D8CA4693C}" type="sibTrans" cxnId="{A59F63AB-E14A-4033-9060-7A09D198B54C}">
      <dgm:prSet/>
      <dgm:spPr/>
      <dgm:t>
        <a:bodyPr/>
        <a:lstStyle/>
        <a:p>
          <a:endParaRPr lang="en-US" b="1" dirty="0">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1"/>
      <dgm:spPr/>
      <dgm:t>
        <a:bodyPr/>
        <a:lstStyle/>
        <a:p>
          <a:endParaRPr lang="en-US"/>
        </a:p>
      </dgm:t>
    </dgm:pt>
    <dgm:pt modelId="{88BDF360-3796-4402-B63E-209913647D9D}" type="pres">
      <dgm:prSet presAssocID="{5D9F4E24-F359-40FD-9065-EEE3FEC3CD75}" presName="parentText" presStyleLbl="node1" presStyleIdx="0" presStyleCnt="1">
        <dgm:presLayoutVars>
          <dgm:chMax val="0"/>
          <dgm:bulletEnabled val="1"/>
        </dgm:presLayoutVars>
      </dgm:prSet>
      <dgm:spPr>
        <a:xfrm>
          <a:off x="313182" y="4803"/>
          <a:ext cx="4384548" cy="885600"/>
        </a:xfrm>
        <a:prstGeom prst="roundRect">
          <a:avLst/>
        </a:prstGeom>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1">
        <dgm:presLayoutVars>
          <dgm:bulletEnabled val="1"/>
        </dgm:presLayoutVars>
      </dgm:prSet>
      <dgm:spPr/>
    </dgm:pt>
  </dgm:ptLst>
  <dgm:cxnLst>
    <dgm:cxn modelId="{A59F63AB-E14A-4033-9060-7A09D198B54C}" srcId="{95807544-46EE-4955-9B34-1518508DE7A3}" destId="{5D9F4E24-F359-40FD-9065-EEE3FEC3CD75}" srcOrd="0" destOrd="0" parTransId="{A6EE2E33-CFE4-4058-9B64-90A1E3D2517E}" sibTransId="{DE664267-4115-4361-9D76-F36D8CA4693C}"/>
    <dgm:cxn modelId="{0F29F241-6C10-4EFE-A656-F00CFF16BA98}" type="presOf" srcId="{95807544-46EE-4955-9B34-1518508DE7A3}" destId="{3BE53468-1BEE-4111-AEF0-37ABDB275051}"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33E70AF2-D77F-4D51-8749-6FA06557D5C0}" type="presOf" srcId="{5D9F4E24-F359-40FD-9065-EEE3FEC3CD75}" destId="{8DEB5B32-3B91-430E-BDDB-F79510253443}" srcOrd="0" destOrd="0" presId="urn:microsoft.com/office/officeart/2005/8/layout/list1"/>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5D9F4E24-F359-40FD-9065-EEE3FEC3CD75}">
      <dgm:prSet custT="1"/>
      <dgm:spPr>
        <a:solidFill>
          <a:srgbClr val="FFC000">
            <a:hueOff val="3266964"/>
            <a:satOff val="-13592"/>
            <a:lumOff val="3203"/>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725" tIns="0" rIns="165725" bIns="0" numCol="1" spcCol="1270" anchor="ctr" anchorCtr="0"/>
        <a:lstStyle/>
        <a:p>
          <a:pPr marL="0" lvl="0" indent="0" algn="l" defTabSz="1377950">
            <a:lnSpc>
              <a:spcPct val="90000"/>
            </a:lnSpc>
            <a:spcBef>
              <a:spcPct val="0"/>
            </a:spcBef>
            <a:spcAft>
              <a:spcPct val="35000"/>
            </a:spcAft>
            <a:buNone/>
          </a:pPr>
          <a:r>
            <a:rPr lang="en-US" sz="3100" b="1" kern="1200" dirty="0">
              <a:solidFill>
                <a:prstClr val="black"/>
              </a:solidFill>
              <a:latin typeface="Calibri" panose="020F0502020204030204"/>
              <a:ea typeface="+mn-ea"/>
              <a:cs typeface="+mn-cs"/>
            </a:rPr>
            <a:t>LOCAL</a:t>
          </a:r>
        </a:p>
      </dgm:t>
    </dgm:pt>
    <dgm:pt modelId="{A6EE2E33-CFE4-4058-9B64-90A1E3D2517E}" type="parTrans" cxnId="{A59F63AB-E14A-4033-9060-7A09D198B54C}">
      <dgm:prSet/>
      <dgm:spPr/>
      <dgm:t>
        <a:bodyPr/>
        <a:lstStyle/>
        <a:p>
          <a:endParaRPr lang="en-US" b="1" dirty="0">
            <a:solidFill>
              <a:schemeClr val="tx1"/>
            </a:solidFill>
          </a:endParaRPr>
        </a:p>
      </dgm:t>
    </dgm:pt>
    <dgm:pt modelId="{DE664267-4115-4361-9D76-F36D8CA4693C}" type="sibTrans" cxnId="{A59F63AB-E14A-4033-9060-7A09D198B54C}">
      <dgm:prSet/>
      <dgm:spPr/>
      <dgm:t>
        <a:bodyPr/>
        <a:lstStyle/>
        <a:p>
          <a:endParaRPr lang="en-US" b="1" dirty="0">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1"/>
      <dgm:spPr/>
      <dgm:t>
        <a:bodyPr/>
        <a:lstStyle/>
        <a:p>
          <a:endParaRPr lang="en-US"/>
        </a:p>
      </dgm:t>
    </dgm:pt>
    <dgm:pt modelId="{88BDF360-3796-4402-B63E-209913647D9D}" type="pres">
      <dgm:prSet presAssocID="{5D9F4E24-F359-40FD-9065-EEE3FEC3CD75}" presName="parentText" presStyleLbl="node1" presStyleIdx="0" presStyleCnt="1">
        <dgm:presLayoutVars>
          <dgm:chMax val="0"/>
          <dgm:bulletEnabled val="1"/>
        </dgm:presLayoutVars>
      </dgm:prSet>
      <dgm:spPr>
        <a:xfrm>
          <a:off x="313182" y="4803"/>
          <a:ext cx="4384548" cy="885600"/>
        </a:xfrm>
        <a:prstGeom prst="roundRect">
          <a:avLst/>
        </a:prstGeom>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1">
        <dgm:presLayoutVars>
          <dgm:bulletEnabled val="1"/>
        </dgm:presLayoutVars>
      </dgm:prSet>
      <dgm:spPr/>
    </dgm:pt>
  </dgm:ptLst>
  <dgm:cxnLst>
    <dgm:cxn modelId="{A59F63AB-E14A-4033-9060-7A09D198B54C}" srcId="{95807544-46EE-4955-9B34-1518508DE7A3}" destId="{5D9F4E24-F359-40FD-9065-EEE3FEC3CD75}" srcOrd="0" destOrd="0" parTransId="{A6EE2E33-CFE4-4058-9B64-90A1E3D2517E}" sibTransId="{DE664267-4115-4361-9D76-F36D8CA4693C}"/>
    <dgm:cxn modelId="{0F29F241-6C10-4EFE-A656-F00CFF16BA98}" type="presOf" srcId="{95807544-46EE-4955-9B34-1518508DE7A3}" destId="{3BE53468-1BEE-4111-AEF0-37ABDB275051}"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33E70AF2-D77F-4D51-8749-6FA06557D5C0}" type="presOf" srcId="{5D9F4E24-F359-40FD-9065-EEE3FEC3CD75}" destId="{8DEB5B32-3B91-430E-BDDB-F79510253443}" srcOrd="0" destOrd="0" presId="urn:microsoft.com/office/officeart/2005/8/layout/list1"/>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5D9F4E24-F359-40FD-9065-EEE3FEC3CD75}">
      <dgm:prSet custT="1"/>
      <dgm:spPr>
        <a:solidFill>
          <a:srgbClr val="FFC000">
            <a:hueOff val="6533927"/>
            <a:satOff val="-27185"/>
            <a:lumOff val="6405"/>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725" tIns="0" rIns="165725" bIns="0" numCol="1" spcCol="1270" anchor="ctr" anchorCtr="0"/>
        <a:lstStyle/>
        <a:p>
          <a:pPr marL="0" lvl="0" indent="0" algn="l" defTabSz="1377950">
            <a:lnSpc>
              <a:spcPct val="90000"/>
            </a:lnSpc>
            <a:spcBef>
              <a:spcPct val="0"/>
            </a:spcBef>
            <a:spcAft>
              <a:spcPct val="35000"/>
            </a:spcAft>
            <a:buNone/>
          </a:pPr>
          <a:r>
            <a:rPr lang="en-US" sz="3100" kern="1200" dirty="0">
              <a:solidFill>
                <a:schemeClr val="tx1"/>
              </a:solidFill>
            </a:rPr>
            <a:t>PROXIMITY TO A STANDARD</a:t>
          </a:r>
          <a:endParaRPr lang="en-US" sz="3100" kern="1200" dirty="0">
            <a:solidFill>
              <a:prstClr val="black"/>
            </a:solidFill>
            <a:latin typeface="Calibri" panose="020F0502020204030204"/>
            <a:ea typeface="+mn-ea"/>
            <a:cs typeface="+mn-cs"/>
          </a:endParaRPr>
        </a:p>
      </dgm:t>
    </dgm:pt>
    <dgm:pt modelId="{A6EE2E33-CFE4-4058-9B64-90A1E3D2517E}" type="parTrans" cxnId="{A59F63AB-E14A-4033-9060-7A09D198B54C}">
      <dgm:prSet/>
      <dgm:spPr/>
      <dgm:t>
        <a:bodyPr/>
        <a:lstStyle/>
        <a:p>
          <a:endParaRPr lang="en-US">
            <a:solidFill>
              <a:schemeClr val="tx1"/>
            </a:solidFill>
          </a:endParaRPr>
        </a:p>
      </dgm:t>
    </dgm:pt>
    <dgm:pt modelId="{DE664267-4115-4361-9D76-F36D8CA4693C}" type="sibTrans" cxnId="{A59F63AB-E14A-4033-9060-7A09D198B54C}">
      <dgm:prSet/>
      <dgm:spPr/>
      <dgm:t>
        <a:bodyPr/>
        <a:lstStyle/>
        <a:p>
          <a:endParaRPr lang="en-US">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1"/>
      <dgm:spPr/>
      <dgm:t>
        <a:bodyPr/>
        <a:lstStyle/>
        <a:p>
          <a:endParaRPr lang="en-US"/>
        </a:p>
      </dgm:t>
    </dgm:pt>
    <dgm:pt modelId="{88BDF360-3796-4402-B63E-209913647D9D}" type="pres">
      <dgm:prSet presAssocID="{5D9F4E24-F359-40FD-9065-EEE3FEC3CD75}" presName="parentText" presStyleLbl="node1" presStyleIdx="0" presStyleCnt="1" custScaleX="125769">
        <dgm:presLayoutVars>
          <dgm:chMax val="0"/>
          <dgm:bulletEnabled val="1"/>
        </dgm:presLayoutVars>
      </dgm:prSet>
      <dgm:spPr>
        <a:xfrm>
          <a:off x="313182" y="4803"/>
          <a:ext cx="4384548" cy="885600"/>
        </a:xfrm>
        <a:prstGeom prst="roundRect">
          <a:avLst/>
        </a:prstGeom>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1">
        <dgm:presLayoutVars>
          <dgm:bulletEnabled val="1"/>
        </dgm:presLayoutVars>
      </dgm:prSet>
      <dgm:spPr/>
    </dgm:pt>
  </dgm:ptLst>
  <dgm:cxnLst>
    <dgm:cxn modelId="{A59F63AB-E14A-4033-9060-7A09D198B54C}" srcId="{95807544-46EE-4955-9B34-1518508DE7A3}" destId="{5D9F4E24-F359-40FD-9065-EEE3FEC3CD75}" srcOrd="0" destOrd="0" parTransId="{A6EE2E33-CFE4-4058-9B64-90A1E3D2517E}" sibTransId="{DE664267-4115-4361-9D76-F36D8CA4693C}"/>
    <dgm:cxn modelId="{0F29F241-6C10-4EFE-A656-F00CFF16BA98}" type="presOf" srcId="{95807544-46EE-4955-9B34-1518508DE7A3}" destId="{3BE53468-1BEE-4111-AEF0-37ABDB275051}"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33E70AF2-D77F-4D51-8749-6FA06557D5C0}" type="presOf" srcId="{5D9F4E24-F359-40FD-9065-EEE3FEC3CD75}" destId="{8DEB5B32-3B91-430E-BDDB-F79510253443}" srcOrd="0" destOrd="0" presId="urn:microsoft.com/office/officeart/2005/8/layout/list1"/>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5807544-46EE-4955-9B34-1518508DE7A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5D9F4E24-F359-40FD-9065-EEE3FEC3CD75}">
      <dgm:prSet custT="1"/>
      <dgm:spPr>
        <a:solidFill>
          <a:srgbClr val="FFC000">
            <a:hueOff val="9800891"/>
            <a:satOff val="-40777"/>
            <a:lumOff val="9608"/>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725" tIns="0" rIns="165725" bIns="0" numCol="1" spcCol="1270" anchor="ctr" anchorCtr="0"/>
        <a:lstStyle/>
        <a:p>
          <a:pPr marL="0" lvl="0" indent="0" algn="l" defTabSz="1377950">
            <a:lnSpc>
              <a:spcPct val="90000"/>
            </a:lnSpc>
            <a:spcBef>
              <a:spcPct val="0"/>
            </a:spcBef>
            <a:spcAft>
              <a:spcPct val="35000"/>
            </a:spcAft>
            <a:buNone/>
          </a:pPr>
          <a:r>
            <a:rPr lang="en-US" sz="3100" b="1" kern="1200" dirty="0">
              <a:solidFill>
                <a:schemeClr val="tx1"/>
              </a:solidFill>
            </a:rPr>
            <a:t>SOCIAL CATEGORY LINES </a:t>
          </a:r>
          <a:endParaRPr lang="en-US" sz="3100" b="1" kern="1200" dirty="0">
            <a:solidFill>
              <a:prstClr val="black"/>
            </a:solidFill>
            <a:latin typeface="Calibri" panose="020F0502020204030204"/>
            <a:ea typeface="+mn-ea"/>
            <a:cs typeface="+mn-cs"/>
          </a:endParaRPr>
        </a:p>
      </dgm:t>
    </dgm:pt>
    <dgm:pt modelId="{A6EE2E33-CFE4-4058-9B64-90A1E3D2517E}" type="parTrans" cxnId="{A59F63AB-E14A-4033-9060-7A09D198B54C}">
      <dgm:prSet/>
      <dgm:spPr/>
      <dgm:t>
        <a:bodyPr/>
        <a:lstStyle/>
        <a:p>
          <a:endParaRPr lang="en-US" b="1" dirty="0">
            <a:solidFill>
              <a:schemeClr val="tx1"/>
            </a:solidFill>
          </a:endParaRPr>
        </a:p>
      </dgm:t>
    </dgm:pt>
    <dgm:pt modelId="{DE664267-4115-4361-9D76-F36D8CA4693C}" type="sibTrans" cxnId="{A59F63AB-E14A-4033-9060-7A09D198B54C}">
      <dgm:prSet/>
      <dgm:spPr/>
      <dgm:t>
        <a:bodyPr/>
        <a:lstStyle/>
        <a:p>
          <a:endParaRPr lang="en-US" b="1" dirty="0">
            <a:solidFill>
              <a:schemeClr val="tx1"/>
            </a:solidFill>
          </a:endParaRPr>
        </a:p>
      </dgm:t>
    </dgm:pt>
    <dgm:pt modelId="{3BE53468-1BEE-4111-AEF0-37ABDB275051}" type="pres">
      <dgm:prSet presAssocID="{95807544-46EE-4955-9B34-1518508DE7A3}" presName="linear" presStyleCnt="0">
        <dgm:presLayoutVars>
          <dgm:dir/>
          <dgm:animLvl val="lvl"/>
          <dgm:resizeHandles val="exact"/>
        </dgm:presLayoutVars>
      </dgm:prSet>
      <dgm:spPr/>
      <dgm:t>
        <a:bodyPr/>
        <a:lstStyle/>
        <a:p>
          <a:endParaRPr lang="en-US"/>
        </a:p>
      </dgm:t>
    </dgm:pt>
    <dgm:pt modelId="{CB227EE8-5219-49CB-A89F-C2216023129F}" type="pres">
      <dgm:prSet presAssocID="{5D9F4E24-F359-40FD-9065-EEE3FEC3CD75}" presName="parentLin" presStyleCnt="0"/>
      <dgm:spPr/>
    </dgm:pt>
    <dgm:pt modelId="{8DEB5B32-3B91-430E-BDDB-F79510253443}" type="pres">
      <dgm:prSet presAssocID="{5D9F4E24-F359-40FD-9065-EEE3FEC3CD75}" presName="parentLeftMargin" presStyleLbl="node1" presStyleIdx="0" presStyleCnt="1"/>
      <dgm:spPr/>
      <dgm:t>
        <a:bodyPr/>
        <a:lstStyle/>
        <a:p>
          <a:endParaRPr lang="en-US"/>
        </a:p>
      </dgm:t>
    </dgm:pt>
    <dgm:pt modelId="{88BDF360-3796-4402-B63E-209913647D9D}" type="pres">
      <dgm:prSet presAssocID="{5D9F4E24-F359-40FD-9065-EEE3FEC3CD75}" presName="parentText" presStyleLbl="node1" presStyleIdx="0" presStyleCnt="1" custScaleX="112734">
        <dgm:presLayoutVars>
          <dgm:chMax val="0"/>
          <dgm:bulletEnabled val="1"/>
        </dgm:presLayoutVars>
      </dgm:prSet>
      <dgm:spPr>
        <a:xfrm>
          <a:off x="313182" y="4803"/>
          <a:ext cx="4384548" cy="885600"/>
        </a:xfrm>
        <a:prstGeom prst="roundRect">
          <a:avLst/>
        </a:prstGeom>
      </dgm:spPr>
      <dgm:t>
        <a:bodyPr/>
        <a:lstStyle/>
        <a:p>
          <a:endParaRPr lang="en-US"/>
        </a:p>
      </dgm:t>
    </dgm:pt>
    <dgm:pt modelId="{4F82E518-8474-4FED-85AE-9379C4FDF5D5}" type="pres">
      <dgm:prSet presAssocID="{5D9F4E24-F359-40FD-9065-EEE3FEC3CD75}" presName="negativeSpace" presStyleCnt="0"/>
      <dgm:spPr/>
    </dgm:pt>
    <dgm:pt modelId="{F8D8D11A-AF63-470A-B2E7-F62ADD5DD9DE}" type="pres">
      <dgm:prSet presAssocID="{5D9F4E24-F359-40FD-9065-EEE3FEC3CD75}" presName="childText" presStyleLbl="conFgAcc1" presStyleIdx="0" presStyleCnt="1">
        <dgm:presLayoutVars>
          <dgm:bulletEnabled val="1"/>
        </dgm:presLayoutVars>
      </dgm:prSet>
      <dgm:spPr/>
    </dgm:pt>
  </dgm:ptLst>
  <dgm:cxnLst>
    <dgm:cxn modelId="{A59F63AB-E14A-4033-9060-7A09D198B54C}" srcId="{95807544-46EE-4955-9B34-1518508DE7A3}" destId="{5D9F4E24-F359-40FD-9065-EEE3FEC3CD75}" srcOrd="0" destOrd="0" parTransId="{A6EE2E33-CFE4-4058-9B64-90A1E3D2517E}" sibTransId="{DE664267-4115-4361-9D76-F36D8CA4693C}"/>
    <dgm:cxn modelId="{0F29F241-6C10-4EFE-A656-F00CFF16BA98}" type="presOf" srcId="{95807544-46EE-4955-9B34-1518508DE7A3}" destId="{3BE53468-1BEE-4111-AEF0-37ABDB275051}" srcOrd="0" destOrd="0" presId="urn:microsoft.com/office/officeart/2005/8/layout/list1"/>
    <dgm:cxn modelId="{51A02E5B-2B4B-440A-99E2-8761A035E2D7}" type="presOf" srcId="{5D9F4E24-F359-40FD-9065-EEE3FEC3CD75}" destId="{88BDF360-3796-4402-B63E-209913647D9D}" srcOrd="1" destOrd="0" presId="urn:microsoft.com/office/officeart/2005/8/layout/list1"/>
    <dgm:cxn modelId="{33E70AF2-D77F-4D51-8749-6FA06557D5C0}" type="presOf" srcId="{5D9F4E24-F359-40FD-9065-EEE3FEC3CD75}" destId="{8DEB5B32-3B91-430E-BDDB-F79510253443}" srcOrd="0" destOrd="0" presId="urn:microsoft.com/office/officeart/2005/8/layout/list1"/>
    <dgm:cxn modelId="{889BB465-6085-470B-BC10-06402168B180}" type="presParOf" srcId="{3BE53468-1BEE-4111-AEF0-37ABDB275051}" destId="{CB227EE8-5219-49CB-A89F-C2216023129F}" srcOrd="0" destOrd="0" presId="urn:microsoft.com/office/officeart/2005/8/layout/list1"/>
    <dgm:cxn modelId="{196C9C07-F417-4360-BC54-075210FA4600}" type="presParOf" srcId="{CB227EE8-5219-49CB-A89F-C2216023129F}" destId="{8DEB5B32-3B91-430E-BDDB-F79510253443}" srcOrd="0" destOrd="0" presId="urn:microsoft.com/office/officeart/2005/8/layout/list1"/>
    <dgm:cxn modelId="{510F6571-3862-43B6-8002-E20CAAA9D68E}" type="presParOf" srcId="{CB227EE8-5219-49CB-A89F-C2216023129F}" destId="{88BDF360-3796-4402-B63E-209913647D9D}" srcOrd="1" destOrd="0" presId="urn:microsoft.com/office/officeart/2005/8/layout/list1"/>
    <dgm:cxn modelId="{478CB219-BEA9-4B59-9890-933A0A9FB740}" type="presParOf" srcId="{3BE53468-1BEE-4111-AEF0-37ABDB275051}" destId="{4F82E518-8474-4FED-85AE-9379C4FDF5D5}" srcOrd="1" destOrd="0" presId="urn:microsoft.com/office/officeart/2005/8/layout/list1"/>
    <dgm:cxn modelId="{E4DEE46F-2C7A-4426-A3D4-EE014FE40D2A}" type="presParOf" srcId="{3BE53468-1BEE-4111-AEF0-37ABDB275051}" destId="{F8D8D11A-AF63-470A-B2E7-F62ADD5DD9D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81283"/>
          <a:ext cx="6263640" cy="7812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3182" y="23723"/>
          <a:ext cx="4384548" cy="9151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lvl="0" algn="l" defTabSz="1377950">
            <a:lnSpc>
              <a:spcPct val="90000"/>
            </a:lnSpc>
            <a:spcBef>
              <a:spcPct val="0"/>
            </a:spcBef>
            <a:spcAft>
              <a:spcPct val="35000"/>
            </a:spcAft>
          </a:pPr>
          <a:r>
            <a:rPr lang="en-US" sz="3100" kern="1200">
              <a:solidFill>
                <a:schemeClr val="tx1"/>
              </a:solidFill>
            </a:rPr>
            <a:t>Number</a:t>
          </a:r>
        </a:p>
      </dsp:txBody>
      <dsp:txXfrm>
        <a:off x="357854" y="68395"/>
        <a:ext cx="4295204" cy="825776"/>
      </dsp:txXfrm>
    </dsp:sp>
    <dsp:sp modelId="{0956D10B-830F-47F9-A81A-69B875D8107B}">
      <dsp:nvSpPr>
        <dsp:cNvPr id="0" name=""/>
        <dsp:cNvSpPr/>
      </dsp:nvSpPr>
      <dsp:spPr>
        <a:xfrm>
          <a:off x="0" y="1887443"/>
          <a:ext cx="6263640" cy="781200"/>
        </a:xfrm>
        <a:prstGeom prst="rect">
          <a:avLst/>
        </a:prstGeom>
        <a:solidFill>
          <a:schemeClr val="lt1">
            <a:alpha val="90000"/>
            <a:hueOff val="0"/>
            <a:satOff val="0"/>
            <a:lumOff val="0"/>
            <a:alphaOff val="0"/>
          </a:schemeClr>
        </a:solidFill>
        <a:ln w="12700" cap="flat" cmpd="sng" algn="ctr">
          <a:solidFill>
            <a:schemeClr val="accent4">
              <a:hueOff val="3266964"/>
              <a:satOff val="-13592"/>
              <a:lumOff val="3203"/>
              <a:alphaOff val="0"/>
            </a:schemeClr>
          </a:solidFill>
          <a:prstDash val="solid"/>
          <a:miter lim="800000"/>
        </a:ln>
        <a:effectLst/>
      </dsp:spPr>
      <dsp:style>
        <a:lnRef idx="2">
          <a:scrgbClr r="0" g="0" b="0"/>
        </a:lnRef>
        <a:fillRef idx="1">
          <a:scrgbClr r="0" g="0" b="0"/>
        </a:fillRef>
        <a:effectRef idx="0">
          <a:scrgbClr r="0" g="0" b="0"/>
        </a:effectRef>
        <a:fontRef idx="minor"/>
      </dsp:style>
    </dsp:sp>
    <dsp:sp modelId="{F6928E85-F89C-4E69-B074-14EAC5BA11EA}">
      <dsp:nvSpPr>
        <dsp:cNvPr id="0" name=""/>
        <dsp:cNvSpPr/>
      </dsp:nvSpPr>
      <dsp:spPr>
        <a:xfrm>
          <a:off x="313182" y="1429883"/>
          <a:ext cx="4384548" cy="915120"/>
        </a:xfrm>
        <a:prstGeom prst="roundRect">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lvl="0" algn="l" defTabSz="1377950">
            <a:lnSpc>
              <a:spcPct val="90000"/>
            </a:lnSpc>
            <a:spcBef>
              <a:spcPct val="0"/>
            </a:spcBef>
            <a:spcAft>
              <a:spcPct val="35000"/>
            </a:spcAft>
          </a:pPr>
          <a:r>
            <a:rPr lang="en-US" sz="3100" kern="1200">
              <a:solidFill>
                <a:schemeClr val="tx1"/>
              </a:solidFill>
            </a:rPr>
            <a:t>Local </a:t>
          </a:r>
        </a:p>
      </dsp:txBody>
      <dsp:txXfrm>
        <a:off x="357854" y="1474555"/>
        <a:ext cx="4295204" cy="825776"/>
      </dsp:txXfrm>
    </dsp:sp>
    <dsp:sp modelId="{8D46D8E7-21C2-4326-81C1-E6029D03D997}">
      <dsp:nvSpPr>
        <dsp:cNvPr id="0" name=""/>
        <dsp:cNvSpPr/>
      </dsp:nvSpPr>
      <dsp:spPr>
        <a:xfrm>
          <a:off x="0" y="3293603"/>
          <a:ext cx="6263640" cy="781200"/>
        </a:xfrm>
        <a:prstGeom prst="rect">
          <a:avLst/>
        </a:prstGeom>
        <a:solidFill>
          <a:schemeClr val="lt1">
            <a:alpha val="90000"/>
            <a:hueOff val="0"/>
            <a:satOff val="0"/>
            <a:lumOff val="0"/>
            <a:alphaOff val="0"/>
          </a:schemeClr>
        </a:solidFill>
        <a:ln w="12700" cap="flat" cmpd="sng" algn="ctr">
          <a:solidFill>
            <a:schemeClr val="accent4">
              <a:hueOff val="6533927"/>
              <a:satOff val="-27185"/>
              <a:lumOff val="6405"/>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26C708-CF22-45C9-8DB1-59DC5F511451}">
      <dsp:nvSpPr>
        <dsp:cNvPr id="0" name=""/>
        <dsp:cNvSpPr/>
      </dsp:nvSpPr>
      <dsp:spPr>
        <a:xfrm>
          <a:off x="313182" y="2836043"/>
          <a:ext cx="4384548" cy="915120"/>
        </a:xfrm>
        <a:prstGeom prst="roundRect">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lvl="0" algn="l" defTabSz="1377950">
            <a:lnSpc>
              <a:spcPct val="90000"/>
            </a:lnSpc>
            <a:spcBef>
              <a:spcPct val="0"/>
            </a:spcBef>
            <a:spcAft>
              <a:spcPct val="35000"/>
            </a:spcAft>
          </a:pPr>
          <a:r>
            <a:rPr lang="en-US" sz="3100" kern="1200" dirty="0">
              <a:solidFill>
                <a:schemeClr val="tx1"/>
              </a:solidFill>
            </a:rPr>
            <a:t>Proximity to a Standard</a:t>
          </a:r>
        </a:p>
      </dsp:txBody>
      <dsp:txXfrm>
        <a:off x="357854" y="2880715"/>
        <a:ext cx="4295204" cy="825776"/>
      </dsp:txXfrm>
    </dsp:sp>
    <dsp:sp modelId="{37386D2B-71E7-494E-9F9A-0586CC86D902}">
      <dsp:nvSpPr>
        <dsp:cNvPr id="0" name=""/>
        <dsp:cNvSpPr/>
      </dsp:nvSpPr>
      <dsp:spPr>
        <a:xfrm>
          <a:off x="0" y="4699763"/>
          <a:ext cx="6263640" cy="781200"/>
        </a:xfrm>
        <a:prstGeom prst="rect">
          <a:avLst/>
        </a:prstGeom>
        <a:solidFill>
          <a:schemeClr val="lt1">
            <a:alpha val="90000"/>
            <a:hueOff val="0"/>
            <a:satOff val="0"/>
            <a:lumOff val="0"/>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dsp:style>
    </dsp:sp>
    <dsp:sp modelId="{69A83FCF-C827-4BE9-B753-CC0A5EE01EE9}">
      <dsp:nvSpPr>
        <dsp:cNvPr id="0" name=""/>
        <dsp:cNvSpPr/>
      </dsp:nvSpPr>
      <dsp:spPr>
        <a:xfrm>
          <a:off x="313182" y="4242204"/>
          <a:ext cx="4384548" cy="915120"/>
        </a:xfrm>
        <a:prstGeom prst="roundRect">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lvl="0" algn="l" defTabSz="1377950">
            <a:lnSpc>
              <a:spcPct val="90000"/>
            </a:lnSpc>
            <a:spcBef>
              <a:spcPct val="0"/>
            </a:spcBef>
            <a:spcAft>
              <a:spcPct val="35000"/>
            </a:spcAft>
          </a:pPr>
          <a:r>
            <a:rPr lang="en-US" sz="3100" kern="1200" dirty="0">
              <a:solidFill>
                <a:schemeClr val="tx1"/>
              </a:solidFill>
            </a:rPr>
            <a:t>Social Category Lines </a:t>
          </a:r>
        </a:p>
      </dsp:txBody>
      <dsp:txXfrm>
        <a:off x="357854" y="4286876"/>
        <a:ext cx="4295204" cy="8257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47604"/>
          <a:ext cx="6263640" cy="7560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3182" y="4803"/>
          <a:ext cx="4384548" cy="88560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lvl="0" algn="l" defTabSz="1333500">
            <a:lnSpc>
              <a:spcPct val="90000"/>
            </a:lnSpc>
            <a:spcBef>
              <a:spcPct val="0"/>
            </a:spcBef>
            <a:spcAft>
              <a:spcPct val="35000"/>
            </a:spcAft>
          </a:pPr>
          <a:r>
            <a:rPr lang="en-US" sz="3000" b="1" kern="1200" dirty="0">
              <a:solidFill>
                <a:schemeClr val="tx1"/>
              </a:solidFill>
            </a:rPr>
            <a:t>NUMBER</a:t>
          </a:r>
        </a:p>
      </dsp:txBody>
      <dsp:txXfrm>
        <a:off x="356413" y="48034"/>
        <a:ext cx="4298086" cy="79913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47604"/>
          <a:ext cx="6263640" cy="7560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3182" y="4803"/>
          <a:ext cx="4384548" cy="885600"/>
        </a:xfrm>
        <a:prstGeom prst="roundRect">
          <a:avLst/>
        </a:prstGeom>
        <a:solidFill>
          <a:srgbClr val="FFC000">
            <a:hueOff val="3266964"/>
            <a:satOff val="-13592"/>
            <a:lumOff val="3203"/>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1377950">
            <a:lnSpc>
              <a:spcPct val="90000"/>
            </a:lnSpc>
            <a:spcBef>
              <a:spcPct val="0"/>
            </a:spcBef>
            <a:spcAft>
              <a:spcPct val="35000"/>
            </a:spcAft>
            <a:buNone/>
          </a:pPr>
          <a:r>
            <a:rPr lang="en-US" sz="3100" b="1" kern="1200" dirty="0">
              <a:solidFill>
                <a:prstClr val="black"/>
              </a:solidFill>
              <a:latin typeface="Calibri" panose="020F0502020204030204"/>
              <a:ea typeface="+mn-ea"/>
              <a:cs typeface="+mn-cs"/>
            </a:rPr>
            <a:t>LOCAL</a:t>
          </a:r>
        </a:p>
      </dsp:txBody>
      <dsp:txXfrm>
        <a:off x="356413" y="48034"/>
        <a:ext cx="4298086" cy="7991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47604"/>
          <a:ext cx="6263640" cy="7560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3182" y="4803"/>
          <a:ext cx="4384548" cy="885600"/>
        </a:xfrm>
        <a:prstGeom prst="roundRect">
          <a:avLst/>
        </a:prstGeom>
        <a:solidFill>
          <a:srgbClr val="FFC000">
            <a:hueOff val="3266964"/>
            <a:satOff val="-13592"/>
            <a:lumOff val="3203"/>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1377950">
            <a:lnSpc>
              <a:spcPct val="90000"/>
            </a:lnSpc>
            <a:spcBef>
              <a:spcPct val="0"/>
            </a:spcBef>
            <a:spcAft>
              <a:spcPct val="35000"/>
            </a:spcAft>
            <a:buNone/>
          </a:pPr>
          <a:r>
            <a:rPr lang="en-US" sz="3100" b="1" kern="1200" dirty="0">
              <a:solidFill>
                <a:prstClr val="black"/>
              </a:solidFill>
              <a:latin typeface="Calibri" panose="020F0502020204030204"/>
              <a:ea typeface="+mn-ea"/>
              <a:cs typeface="+mn-cs"/>
            </a:rPr>
            <a:t>LOCAL</a:t>
          </a:r>
        </a:p>
      </dsp:txBody>
      <dsp:txXfrm>
        <a:off x="356413" y="48034"/>
        <a:ext cx="4298086" cy="79913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47604"/>
          <a:ext cx="6263640" cy="7560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2876" y="4803"/>
          <a:ext cx="5509017" cy="885600"/>
        </a:xfrm>
        <a:prstGeom prst="roundRect">
          <a:avLst/>
        </a:prstGeom>
        <a:solidFill>
          <a:srgbClr val="FFC000">
            <a:hueOff val="6533927"/>
            <a:satOff val="-27185"/>
            <a:lumOff val="6405"/>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1377950">
            <a:lnSpc>
              <a:spcPct val="90000"/>
            </a:lnSpc>
            <a:spcBef>
              <a:spcPct val="0"/>
            </a:spcBef>
            <a:spcAft>
              <a:spcPct val="35000"/>
            </a:spcAft>
            <a:buNone/>
          </a:pPr>
          <a:r>
            <a:rPr lang="en-US" sz="3100" kern="1200" dirty="0">
              <a:solidFill>
                <a:schemeClr val="tx1"/>
              </a:solidFill>
            </a:rPr>
            <a:t>PROXIMITY TO A STANDARD</a:t>
          </a:r>
          <a:endParaRPr lang="en-US" sz="3100" kern="1200" dirty="0">
            <a:solidFill>
              <a:prstClr val="black"/>
            </a:solidFill>
            <a:latin typeface="Calibri" panose="020F0502020204030204"/>
            <a:ea typeface="+mn-ea"/>
            <a:cs typeface="+mn-cs"/>
          </a:endParaRPr>
        </a:p>
      </dsp:txBody>
      <dsp:txXfrm>
        <a:off x="356107" y="48034"/>
        <a:ext cx="5422555" cy="79913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D8D11A-AF63-470A-B2E7-F62ADD5DD9DE}">
      <dsp:nvSpPr>
        <dsp:cNvPr id="0" name=""/>
        <dsp:cNvSpPr/>
      </dsp:nvSpPr>
      <dsp:spPr>
        <a:xfrm>
          <a:off x="0" y="447604"/>
          <a:ext cx="6263640" cy="7560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BDF360-3796-4402-B63E-209913647D9D}">
      <dsp:nvSpPr>
        <dsp:cNvPr id="0" name=""/>
        <dsp:cNvSpPr/>
      </dsp:nvSpPr>
      <dsp:spPr>
        <a:xfrm>
          <a:off x="312876" y="4803"/>
          <a:ext cx="4938049" cy="885600"/>
        </a:xfrm>
        <a:prstGeom prst="roundRect">
          <a:avLst/>
        </a:prstGeom>
        <a:solidFill>
          <a:srgbClr val="FFC000">
            <a:hueOff val="9800891"/>
            <a:satOff val="-40777"/>
            <a:lumOff val="9608"/>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1377950">
            <a:lnSpc>
              <a:spcPct val="90000"/>
            </a:lnSpc>
            <a:spcBef>
              <a:spcPct val="0"/>
            </a:spcBef>
            <a:spcAft>
              <a:spcPct val="35000"/>
            </a:spcAft>
            <a:buNone/>
          </a:pPr>
          <a:r>
            <a:rPr lang="en-US" sz="3100" b="1" kern="1200" dirty="0">
              <a:solidFill>
                <a:schemeClr val="tx1"/>
              </a:solidFill>
            </a:rPr>
            <a:t>SOCIAL CATEGORY LINES </a:t>
          </a:r>
          <a:endParaRPr lang="en-US" sz="3100" b="1" kern="1200" dirty="0">
            <a:solidFill>
              <a:prstClr val="black"/>
            </a:solidFill>
            <a:latin typeface="Calibri" panose="020F0502020204030204"/>
            <a:ea typeface="+mn-ea"/>
            <a:cs typeface="+mn-cs"/>
          </a:endParaRPr>
        </a:p>
      </dsp:txBody>
      <dsp:txXfrm>
        <a:off x="356107" y="48034"/>
        <a:ext cx="4851587" cy="79913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13.png>
</file>

<file path=ppt/media/image13.svg>
</file>

<file path=ppt/media/image14.jpeg>
</file>

<file path=ppt/media/image16.png>
</file>

<file path=ppt/media/image17.png>
</file>

<file path=ppt/media/image18.jpeg>
</file>

<file path=ppt/media/image2.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743353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dictionary.cambridge.org/us/dictionary/english/compete" TargetMode="External"/><Relationship Id="rId3" Type="http://schemas.openxmlformats.org/officeDocument/2006/relationships/hyperlink" Target="https://dictionary.cambridge.org/us/dictionary/english/state" TargetMode="External"/><Relationship Id="rId7" Type="http://schemas.openxmlformats.org/officeDocument/2006/relationships/hyperlink" Target="https://dictionary.cambridge.org/us/dictionary/english/group"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dictionary.cambridge.org/us/dictionary/english/person" TargetMode="External"/><Relationship Id="rId5" Type="http://schemas.openxmlformats.org/officeDocument/2006/relationships/hyperlink" Target="https://dictionary.cambridge.org/us/dictionary/english/time" TargetMode="External"/><Relationship Id="rId10" Type="http://schemas.openxmlformats.org/officeDocument/2006/relationships/hyperlink" Target="https://dictionary.cambridge.org/us/dictionary/english/area" TargetMode="External"/><Relationship Id="rId4" Type="http://schemas.openxmlformats.org/officeDocument/2006/relationships/hyperlink" Target="https://dictionary.cambridge.org/us/dictionary/english/space" TargetMode="External"/><Relationship Id="rId9" Type="http://schemas.openxmlformats.org/officeDocument/2006/relationships/hyperlink" Target="https://dictionary.cambridge.org/us/dictionary/english/others" TargetMode="External"/></Relationships>
</file>

<file path=ppt/notesSlides/_rels/notesSlide22.xml.rels><?xml version="1.0" encoding="UTF-8" standalone="yes"?>
<Relationships xmlns="http://schemas.openxmlformats.org/package/2006/relationships"><Relationship Id="rId8" Type="http://schemas.openxmlformats.org/officeDocument/2006/relationships/hyperlink" Target="https://dictionary.cambridge.org/us/dictionary/english/position" TargetMode="External"/><Relationship Id="rId3" Type="http://schemas.openxmlformats.org/officeDocument/2006/relationships/hyperlink" Target="https://dictionary.cambridge.org/us/dictionary/english/advantage" TargetMode="External"/><Relationship Id="rId7" Type="http://schemas.openxmlformats.org/officeDocument/2006/relationships/hyperlink" Target="https://dictionary.cambridge.org/us/dictionary/english/their"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dictionary.cambridge.org/us/dictionary/english/people" TargetMode="External"/><Relationship Id="rId5" Type="http://schemas.openxmlformats.org/officeDocument/2006/relationships/hyperlink" Target="https://dictionary.cambridge.org/us/dictionary/english/group" TargetMode="External"/><Relationship Id="rId4" Type="http://schemas.openxmlformats.org/officeDocument/2006/relationships/hyperlink" Target="https://dictionary.cambridge.org/us/dictionary/english/person" TargetMode="External"/><Relationship Id="rId9" Type="http://schemas.openxmlformats.org/officeDocument/2006/relationships/hyperlink" Target="https://dictionary.cambridge.org/us/dictionary/english/rich"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7" name="Google Shape;34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04308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9" name="Google Shape;40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7865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6" name="Google Shape;41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1214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4447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3" name="Google Shape;42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6829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i="0" dirty="0">
                <a:solidFill>
                  <a:srgbClr val="1D2A57"/>
                </a:solidFill>
                <a:effectLst/>
                <a:latin typeface="Arial" panose="020B0604020202020204" pitchFamily="34" charset="0"/>
              </a:rPr>
              <a:t>Suboptimal</a:t>
            </a:r>
            <a:r>
              <a:rPr lang="en-US" b="0" i="0" dirty="0">
                <a:solidFill>
                  <a:srgbClr val="1D2A57"/>
                </a:solidFill>
                <a:effectLst/>
                <a:latin typeface="Arial" panose="020B0604020202020204" pitchFamily="34" charset="0"/>
              </a:rPr>
              <a:t> (a): /</a:t>
            </a:r>
            <a:r>
              <a:rPr lang="en-US" b="0" i="0" dirty="0" err="1">
                <a:solidFill>
                  <a:srgbClr val="1D2A57"/>
                </a:solidFill>
                <a:effectLst/>
                <a:latin typeface="Arial" panose="020B0604020202020204" pitchFamily="34" charset="0"/>
              </a:rPr>
              <a:t>sʌbˈɑːp.tə.məl</a:t>
            </a:r>
            <a:r>
              <a:rPr lang="en-US" b="0" i="0" dirty="0">
                <a:solidFill>
                  <a:srgbClr val="1D2A57"/>
                </a:solidFill>
                <a:effectLst/>
                <a:latin typeface="Arial" panose="020B0604020202020204" pitchFamily="34" charset="0"/>
              </a:rPr>
              <a:t>/ </a:t>
            </a:r>
            <a:r>
              <a:rPr lang="en-US" b="1" i="0" dirty="0">
                <a:solidFill>
                  <a:srgbClr val="1D2A57"/>
                </a:solidFill>
                <a:effectLst/>
                <a:latin typeface="Arial" panose="020B0604020202020204" pitchFamily="34" charset="0"/>
              </a:rPr>
              <a:t>not very good</a:t>
            </a:r>
            <a:endParaRPr dirty="0"/>
          </a:p>
        </p:txBody>
      </p:sp>
      <p:sp>
        <p:nvSpPr>
          <p:cNvPr id="429" name="Google Shape;42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2920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35" name="Google Shape;43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0468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35" name="Google Shape;43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3170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0" i="0" dirty="0">
                <a:solidFill>
                  <a:srgbClr val="202124"/>
                </a:solidFill>
                <a:effectLst/>
                <a:latin typeface="arial" panose="020B0604020202020204" pitchFamily="34" charset="0"/>
              </a:rPr>
              <a:t>Situational Factors (also known as External Factors) are </a:t>
            </a:r>
            <a:r>
              <a:rPr lang="en-US" b="1" i="0" dirty="0">
                <a:solidFill>
                  <a:srgbClr val="202124"/>
                </a:solidFill>
                <a:effectLst/>
                <a:latin typeface="arial" panose="020B0604020202020204" pitchFamily="34" charset="0"/>
              </a:rPr>
              <a:t>influences that do not occur from within the individual but from elsewhere like the environment and others around you</a:t>
            </a:r>
            <a:r>
              <a:rPr lang="en-US" b="0" i="0" dirty="0">
                <a:solidFill>
                  <a:srgbClr val="202124"/>
                </a:solidFill>
                <a:effectLst/>
                <a:latin typeface="arial" panose="020B0604020202020204" pitchFamily="34" charset="0"/>
              </a:rPr>
              <a:t>.</a:t>
            </a:r>
            <a:endParaRPr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3657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0" i="0" dirty="0">
                <a:solidFill>
                  <a:srgbClr val="202124"/>
                </a:solidFill>
                <a:effectLst/>
                <a:latin typeface="arial" panose="020B0604020202020204" pitchFamily="34" charset="0"/>
              </a:rPr>
              <a:t>Situational Factors (also known as External Factors) are </a:t>
            </a:r>
            <a:r>
              <a:rPr lang="en-US" b="1" i="0" dirty="0">
                <a:solidFill>
                  <a:srgbClr val="202124"/>
                </a:solidFill>
                <a:effectLst/>
                <a:latin typeface="arial" panose="020B0604020202020204" pitchFamily="34" charset="0"/>
              </a:rPr>
              <a:t>influences that do not occur from within the individual but from elsewhere like the environment and others around you</a:t>
            </a:r>
            <a:r>
              <a:rPr lang="en-US" b="0" i="0" dirty="0">
                <a:solidFill>
                  <a:srgbClr val="202124"/>
                </a:solidFill>
                <a:effectLst/>
                <a:latin typeface="arial" panose="020B0604020202020204" pitchFamily="34" charset="0"/>
              </a:rPr>
              <a:t>.</a:t>
            </a:r>
            <a:endParaRPr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96996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3030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52810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45561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kern="1200" dirty="0">
                <a:solidFill>
                  <a:schemeClr val="tx1"/>
                </a:solidFill>
              </a:rPr>
              <a:t>Proximity </a:t>
            </a:r>
            <a:r>
              <a:rPr lang="en-US" b="0" i="0" dirty="0">
                <a:solidFill>
                  <a:srgbClr val="1D2A57"/>
                </a:solidFill>
                <a:effectLst/>
                <a:latin typeface="Arial" panose="020B0604020202020204" pitchFamily="34" charset="0"/>
              </a:rPr>
              <a:t>/</a:t>
            </a:r>
            <a:r>
              <a:rPr lang="en-US" b="0" i="0" dirty="0" err="1">
                <a:solidFill>
                  <a:srgbClr val="1D2A57"/>
                </a:solidFill>
                <a:effectLst/>
                <a:latin typeface="Arial" panose="020B0604020202020204" pitchFamily="34" charset="0"/>
              </a:rPr>
              <a:t>prɑːkˈsɪm.ə.t̬i</a:t>
            </a:r>
            <a:r>
              <a:rPr lang="en-US" b="0" i="0" dirty="0">
                <a:solidFill>
                  <a:srgbClr val="1D2A57"/>
                </a:solidFill>
                <a:effectLst/>
                <a:latin typeface="Arial" panose="020B0604020202020204" pitchFamily="34" charset="0"/>
              </a:rPr>
              <a:t>/ </a:t>
            </a:r>
            <a:r>
              <a:rPr lang="en-US" b="1" i="0" dirty="0">
                <a:solidFill>
                  <a:srgbClr val="1D2A57"/>
                </a:solidFill>
                <a:effectLst/>
                <a:latin typeface="Arial" panose="020B0604020202020204" pitchFamily="34" charset="0"/>
              </a:rPr>
              <a:t>the </a:t>
            </a:r>
            <a:r>
              <a:rPr lang="en-US" b="1" i="0" u="none" strike="noStrike" dirty="0">
                <a:solidFill>
                  <a:srgbClr val="1D2A57"/>
                </a:solidFill>
                <a:effectLst/>
                <a:latin typeface="Arial" panose="020B0604020202020204" pitchFamily="34" charset="0"/>
                <a:hlinkClick r:id="rId3" tooltip="state"/>
              </a:rPr>
              <a:t>state</a:t>
            </a:r>
            <a:r>
              <a:rPr lang="en-US" b="1" i="0" dirty="0">
                <a:solidFill>
                  <a:srgbClr val="1D2A57"/>
                </a:solidFill>
                <a:effectLst/>
                <a:latin typeface="Arial" panose="020B0604020202020204" pitchFamily="34" charset="0"/>
              </a:rPr>
              <a:t> of being near in </a:t>
            </a:r>
            <a:r>
              <a:rPr lang="en-US" b="1" i="0" u="none" strike="noStrike" dirty="0">
                <a:solidFill>
                  <a:srgbClr val="1D2A57"/>
                </a:solidFill>
                <a:effectLst/>
                <a:latin typeface="Arial" panose="020B0604020202020204" pitchFamily="34" charset="0"/>
                <a:hlinkClick r:id="rId4" tooltip="space"/>
              </a:rPr>
              <a:t>space</a:t>
            </a:r>
            <a:r>
              <a:rPr lang="en-US" b="1" i="0" dirty="0">
                <a:solidFill>
                  <a:srgbClr val="1D2A57"/>
                </a:solidFill>
                <a:effectLst/>
                <a:latin typeface="Arial" panose="020B0604020202020204" pitchFamily="34" charset="0"/>
              </a:rPr>
              <a:t> or </a:t>
            </a:r>
            <a:r>
              <a:rPr lang="en-US" b="1" i="0" u="none" strike="noStrike" dirty="0">
                <a:solidFill>
                  <a:srgbClr val="1D2A57"/>
                </a:solidFill>
                <a:effectLst/>
                <a:latin typeface="Arial" panose="020B0604020202020204" pitchFamily="34" charset="0"/>
                <a:hlinkClick r:id="rId5" tooltip="time"/>
              </a:rPr>
              <a:t>time</a:t>
            </a:r>
            <a:endParaRPr lang="en-US" b="1" i="0" u="none" strike="noStrike" dirty="0">
              <a:solidFill>
                <a:srgbClr val="1D2A57"/>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u="none" strike="noStrike" dirty="0">
                <a:solidFill>
                  <a:srgbClr val="1D2A57"/>
                </a:solidFill>
                <a:effectLst/>
                <a:latin typeface="Arial" panose="020B0604020202020204" pitchFamily="34" charset="0"/>
              </a:rPr>
              <a:t>Rival </a:t>
            </a:r>
            <a:r>
              <a:rPr lang="en-US" b="0" i="0" dirty="0">
                <a:solidFill>
                  <a:srgbClr val="1D2A57"/>
                </a:solidFill>
                <a:effectLst/>
                <a:latin typeface="Arial" panose="020B0604020202020204" pitchFamily="34" charset="0"/>
              </a:rPr>
              <a:t>/ˈ</a:t>
            </a:r>
            <a:r>
              <a:rPr lang="en-US" b="0" i="0" dirty="0" err="1">
                <a:solidFill>
                  <a:srgbClr val="1D2A57"/>
                </a:solidFill>
                <a:effectLst/>
                <a:latin typeface="Arial" panose="020B0604020202020204" pitchFamily="34" charset="0"/>
              </a:rPr>
              <a:t>raɪ.vəl</a:t>
            </a:r>
            <a:r>
              <a:rPr lang="en-US" b="0" i="0" dirty="0">
                <a:solidFill>
                  <a:srgbClr val="1D2A57"/>
                </a:solidFill>
                <a:effectLst/>
                <a:latin typeface="Arial" panose="020B0604020202020204" pitchFamily="34" charset="0"/>
              </a:rPr>
              <a:t>/ </a:t>
            </a:r>
            <a:r>
              <a:rPr lang="en-US" b="1" i="0" dirty="0">
                <a:solidFill>
                  <a:srgbClr val="1D2A57"/>
                </a:solidFill>
                <a:effectLst/>
                <a:latin typeface="Arial" panose="020B0604020202020204" pitchFamily="34" charset="0"/>
              </a:rPr>
              <a:t>a </a:t>
            </a:r>
            <a:r>
              <a:rPr lang="en-US" b="1" i="0" u="none" strike="noStrike" dirty="0">
                <a:solidFill>
                  <a:srgbClr val="1D2A57"/>
                </a:solidFill>
                <a:effectLst/>
                <a:latin typeface="Arial" panose="020B0604020202020204" pitchFamily="34" charset="0"/>
                <a:hlinkClick r:id="rId6" tooltip="person"/>
              </a:rPr>
              <a:t>person</a:t>
            </a:r>
            <a:r>
              <a:rPr lang="en-US" b="1" i="0" dirty="0">
                <a:solidFill>
                  <a:srgbClr val="1D2A57"/>
                </a:solidFill>
                <a:effectLst/>
                <a:latin typeface="Arial" panose="020B0604020202020204" pitchFamily="34" charset="0"/>
              </a:rPr>
              <a:t>, </a:t>
            </a:r>
            <a:r>
              <a:rPr lang="en-US" b="1" i="0" u="none" strike="noStrike" dirty="0">
                <a:solidFill>
                  <a:srgbClr val="1D2A57"/>
                </a:solidFill>
                <a:effectLst/>
                <a:latin typeface="Arial" panose="020B0604020202020204" pitchFamily="34" charset="0"/>
                <a:hlinkClick r:id="rId7" tooltip="group"/>
              </a:rPr>
              <a:t>group</a:t>
            </a:r>
            <a:r>
              <a:rPr lang="en-US" b="1" i="0" dirty="0">
                <a:solidFill>
                  <a:srgbClr val="1D2A57"/>
                </a:solidFill>
                <a:effectLst/>
                <a:latin typeface="Arial" panose="020B0604020202020204" pitchFamily="34" charset="0"/>
              </a:rPr>
              <a:t>, etc. </a:t>
            </a:r>
            <a:r>
              <a:rPr lang="en-US" b="1" i="0" u="none" strike="noStrike" dirty="0">
                <a:solidFill>
                  <a:srgbClr val="1D2A57"/>
                </a:solidFill>
                <a:effectLst/>
                <a:latin typeface="Arial" panose="020B0604020202020204" pitchFamily="34" charset="0"/>
                <a:hlinkClick r:id="rId8" tooltip="competing"/>
              </a:rPr>
              <a:t>competing</a:t>
            </a:r>
            <a:r>
              <a:rPr lang="en-US" b="1" i="0" dirty="0">
                <a:solidFill>
                  <a:srgbClr val="1D2A57"/>
                </a:solidFill>
                <a:effectLst/>
                <a:latin typeface="Arial" panose="020B0604020202020204" pitchFamily="34" charset="0"/>
              </a:rPr>
              <a:t> with </a:t>
            </a:r>
            <a:r>
              <a:rPr lang="en-US" b="1" i="0" u="none" strike="noStrike" dirty="0">
                <a:solidFill>
                  <a:srgbClr val="1D2A57"/>
                </a:solidFill>
                <a:effectLst/>
                <a:latin typeface="Arial" panose="020B0604020202020204" pitchFamily="34" charset="0"/>
                <a:hlinkClick r:id="rId9" tooltip="others"/>
              </a:rPr>
              <a:t>others</a:t>
            </a:r>
            <a:r>
              <a:rPr lang="en-US" b="1" i="0" dirty="0">
                <a:solidFill>
                  <a:srgbClr val="1D2A57"/>
                </a:solidFill>
                <a:effectLst/>
                <a:latin typeface="Arial" panose="020B0604020202020204" pitchFamily="34" charset="0"/>
              </a:rPr>
              <a:t> for the same thing or in the same </a:t>
            </a:r>
            <a:r>
              <a:rPr lang="en-US" b="1" i="0" u="none" strike="noStrike" dirty="0">
                <a:solidFill>
                  <a:srgbClr val="1D2A57"/>
                </a:solidFill>
                <a:effectLst/>
                <a:latin typeface="Arial" panose="020B0604020202020204" pitchFamily="34" charset="0"/>
                <a:hlinkClick r:id="rId10" tooltip="area"/>
              </a:rPr>
              <a:t>area</a:t>
            </a:r>
            <a:endParaRPr lang="en-US" b="0"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1483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Privilege </a:t>
            </a:r>
            <a:r>
              <a:rPr lang="en-US" b="0" i="0" dirty="0">
                <a:solidFill>
                  <a:srgbClr val="1D2A57"/>
                </a:solidFill>
                <a:effectLst/>
                <a:latin typeface="Arial" panose="020B0604020202020204" pitchFamily="34" charset="0"/>
              </a:rPr>
              <a:t>/ˈ</a:t>
            </a:r>
            <a:r>
              <a:rPr lang="en-US" b="0" i="0" dirty="0" err="1">
                <a:solidFill>
                  <a:srgbClr val="1D2A57"/>
                </a:solidFill>
                <a:effectLst/>
                <a:latin typeface="Arial" panose="020B0604020202020204" pitchFamily="34" charset="0"/>
              </a:rPr>
              <a:t>prɪv.əl.ɪdʒ</a:t>
            </a:r>
            <a:r>
              <a:rPr lang="en-US" b="0" i="0" dirty="0">
                <a:solidFill>
                  <a:srgbClr val="1D2A57"/>
                </a:solidFill>
                <a:effectLst/>
                <a:latin typeface="Arial" panose="020B0604020202020204" pitchFamily="34" charset="0"/>
              </a:rPr>
              <a:t>/ </a:t>
            </a:r>
            <a:r>
              <a:rPr lang="en-US" b="1" i="0" dirty="0">
                <a:solidFill>
                  <a:srgbClr val="1D2A57"/>
                </a:solidFill>
                <a:effectLst/>
                <a:latin typeface="Arial" panose="020B0604020202020204" pitchFamily="34" charset="0"/>
              </a:rPr>
              <a:t>an </a:t>
            </a:r>
            <a:r>
              <a:rPr lang="en-US" b="1" i="0" u="none" strike="noStrike" dirty="0">
                <a:solidFill>
                  <a:srgbClr val="1D2A57"/>
                </a:solidFill>
                <a:effectLst/>
                <a:latin typeface="Arial" panose="020B0604020202020204" pitchFamily="34" charset="0"/>
                <a:hlinkClick r:id="rId3" tooltip="advantage"/>
              </a:rPr>
              <a:t>advantage</a:t>
            </a:r>
            <a:r>
              <a:rPr lang="en-US" b="1" i="0" dirty="0">
                <a:solidFill>
                  <a:srgbClr val="1D2A57"/>
                </a:solidFill>
                <a:effectLst/>
                <a:latin typeface="Arial" panose="020B0604020202020204" pitchFamily="34" charset="0"/>
              </a:rPr>
              <a:t> that only one </a:t>
            </a:r>
            <a:r>
              <a:rPr lang="en-US" b="1" i="0" u="none" strike="noStrike" dirty="0">
                <a:solidFill>
                  <a:srgbClr val="1D2A57"/>
                </a:solidFill>
                <a:effectLst/>
                <a:latin typeface="Arial" panose="020B0604020202020204" pitchFamily="34" charset="0"/>
                <a:hlinkClick r:id="rId4" tooltip="person"/>
              </a:rPr>
              <a:t>person</a:t>
            </a:r>
            <a:r>
              <a:rPr lang="en-US" b="1" i="0" dirty="0">
                <a:solidFill>
                  <a:srgbClr val="1D2A57"/>
                </a:solidFill>
                <a:effectLst/>
                <a:latin typeface="Arial" panose="020B0604020202020204" pitchFamily="34" charset="0"/>
              </a:rPr>
              <a:t> or </a:t>
            </a:r>
            <a:r>
              <a:rPr lang="en-US" b="1" i="0" u="none" strike="noStrike" dirty="0">
                <a:solidFill>
                  <a:srgbClr val="1D2A57"/>
                </a:solidFill>
                <a:effectLst/>
                <a:latin typeface="Arial" panose="020B0604020202020204" pitchFamily="34" charset="0"/>
                <a:hlinkClick r:id="rId5" tooltip="group"/>
              </a:rPr>
              <a:t>group</a:t>
            </a:r>
            <a:r>
              <a:rPr lang="en-US" b="1" i="0" dirty="0">
                <a:solidFill>
                  <a:srgbClr val="1D2A57"/>
                </a:solidFill>
                <a:effectLst/>
                <a:latin typeface="Arial" panose="020B0604020202020204" pitchFamily="34" charset="0"/>
              </a:rPr>
              <a:t> of </a:t>
            </a:r>
            <a:r>
              <a:rPr lang="en-US" b="1" i="0" u="none" strike="noStrike" dirty="0">
                <a:solidFill>
                  <a:srgbClr val="1D2A57"/>
                </a:solidFill>
                <a:effectLst/>
                <a:latin typeface="Arial" panose="020B0604020202020204" pitchFamily="34" charset="0"/>
                <a:hlinkClick r:id="rId6" tooltip="people"/>
              </a:rPr>
              <a:t>people</a:t>
            </a:r>
            <a:r>
              <a:rPr lang="en-US" b="1" i="0" dirty="0">
                <a:solidFill>
                  <a:srgbClr val="1D2A57"/>
                </a:solidFill>
                <a:effectLst/>
                <a:latin typeface="Arial" panose="020B0604020202020204" pitchFamily="34" charset="0"/>
              </a:rPr>
              <a:t> has, usually because of </a:t>
            </a:r>
            <a:r>
              <a:rPr lang="en-US" b="1" i="0" u="none" strike="noStrike" dirty="0">
                <a:solidFill>
                  <a:srgbClr val="1D2A57"/>
                </a:solidFill>
                <a:effectLst/>
                <a:latin typeface="Arial" panose="020B0604020202020204" pitchFamily="34" charset="0"/>
                <a:hlinkClick r:id="rId7" tooltip="their"/>
              </a:rPr>
              <a:t>their</a:t>
            </a:r>
            <a:r>
              <a:rPr lang="en-US" b="1" i="0" dirty="0">
                <a:solidFill>
                  <a:srgbClr val="1D2A57"/>
                </a:solidFill>
                <a:effectLst/>
                <a:latin typeface="Arial" panose="020B0604020202020204" pitchFamily="34" charset="0"/>
              </a:rPr>
              <a:t> </a:t>
            </a:r>
            <a:r>
              <a:rPr lang="en-US" b="1" i="0" u="none" strike="noStrike" dirty="0">
                <a:solidFill>
                  <a:srgbClr val="1D2A57"/>
                </a:solidFill>
                <a:effectLst/>
                <a:latin typeface="Arial" panose="020B0604020202020204" pitchFamily="34" charset="0"/>
                <a:hlinkClick r:id="rId8" tooltip="position"/>
              </a:rPr>
              <a:t>position</a:t>
            </a:r>
            <a:r>
              <a:rPr lang="en-US" b="1" i="0" dirty="0">
                <a:solidFill>
                  <a:srgbClr val="1D2A57"/>
                </a:solidFill>
                <a:effectLst/>
                <a:latin typeface="Arial" panose="020B0604020202020204" pitchFamily="34" charset="0"/>
              </a:rPr>
              <a:t> or because they are </a:t>
            </a:r>
            <a:r>
              <a:rPr lang="en-US" b="1" i="0" u="none" strike="noStrike" dirty="0">
                <a:solidFill>
                  <a:srgbClr val="1D2A57"/>
                </a:solidFill>
                <a:effectLst/>
                <a:latin typeface="Arial" panose="020B0604020202020204" pitchFamily="34" charset="0"/>
                <a:hlinkClick r:id="rId9" tooltip="rich"/>
              </a:rPr>
              <a:t>rich</a:t>
            </a:r>
            <a:endParaRPr lang="en-US" b="0" dirty="0"/>
          </a:p>
        </p:txBody>
      </p:sp>
      <p:sp>
        <p:nvSpPr>
          <p:cNvPr id="442" name="Google Shape;44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084759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8" name="Google Shape;44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9" name="Google Shape;449;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extLst>
      <p:ext uri="{BB962C8B-B14F-4D97-AF65-F5344CB8AC3E}">
        <p14:creationId xmlns:p14="http://schemas.microsoft.com/office/powerpoint/2010/main" val="34433405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8" name="Google Shape;44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9" name="Google Shape;449;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12713805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8" name="Google Shape;46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4338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3580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5" name="Google Shape;36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9770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2" name="Google Shape;37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921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8" name="Google Shape;37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4870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1076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97" name="Google Shape;3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4881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03" name="Google Shape;40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4676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15C1BE-AB6F-440E-87D5-1EF5B65C5A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76F8FA3D-0395-4C27-8C5D-FAB489D1E4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7A3DFAD7-D976-4910-A600-2B55437C7AA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 xmlns:a16="http://schemas.microsoft.com/office/drawing/2014/main" id="{9E8415E8-9258-40DF-9358-2B7D8D5449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9519286-33C2-451B-BCF0-F492AFF2071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41559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2590A39-1B9A-484C-B688-BB81068AD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A8B0FBD1-5A06-494C-9BCB-309B2F95C5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CA6744F-5DE5-4F87-B41F-8A80676B2B7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 xmlns:a16="http://schemas.microsoft.com/office/drawing/2014/main" id="{F5F9465C-C69D-4FBD-82E4-8F8989C3C7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730F4902-FC4B-467F-965F-B0AD9779ADD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64850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69FCB8B3-D50A-44EE-B0C7-EC1C9387E1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8B46252-6378-4B1E-99CB-5B1ACE4333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288DFB2-FB36-4669-8A75-5866886F48D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 xmlns:a16="http://schemas.microsoft.com/office/drawing/2014/main" id="{CC75F5D3-7466-41FC-8A32-ECBF9D545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CB900B97-76AC-4FC3-A0BF-B600DDDA85E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04618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57"/>
          <p:cNvSpPr txBox="1">
            <a:spLocks noGrp="1"/>
          </p:cNvSpPr>
          <p:nvPr>
            <p:ph type="ctrTitle"/>
          </p:nvPr>
        </p:nvSpPr>
        <p:spPr>
          <a:xfrm>
            <a:off x="1758900" y="2978025"/>
            <a:ext cx="8907200" cy="154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sz="6667"/>
            </a:lvl1pPr>
            <a:lvl2pPr lvl="1" algn="l">
              <a:lnSpc>
                <a:spcPct val="100000"/>
              </a:lnSpc>
              <a:spcBef>
                <a:spcPts val="0"/>
              </a:spcBef>
              <a:spcAft>
                <a:spcPts val="0"/>
              </a:spcAft>
              <a:buSzPts val="5000"/>
              <a:buNone/>
              <a:defRPr sz="6667"/>
            </a:lvl2pPr>
            <a:lvl3pPr lvl="2" algn="l">
              <a:lnSpc>
                <a:spcPct val="100000"/>
              </a:lnSpc>
              <a:spcBef>
                <a:spcPts val="0"/>
              </a:spcBef>
              <a:spcAft>
                <a:spcPts val="0"/>
              </a:spcAft>
              <a:buSzPts val="5000"/>
              <a:buNone/>
              <a:defRPr sz="6667"/>
            </a:lvl3pPr>
            <a:lvl4pPr lvl="3" algn="l">
              <a:lnSpc>
                <a:spcPct val="100000"/>
              </a:lnSpc>
              <a:spcBef>
                <a:spcPts val="0"/>
              </a:spcBef>
              <a:spcAft>
                <a:spcPts val="0"/>
              </a:spcAft>
              <a:buSzPts val="5000"/>
              <a:buNone/>
              <a:defRPr sz="6667"/>
            </a:lvl4pPr>
            <a:lvl5pPr lvl="4" algn="l">
              <a:lnSpc>
                <a:spcPct val="100000"/>
              </a:lnSpc>
              <a:spcBef>
                <a:spcPts val="0"/>
              </a:spcBef>
              <a:spcAft>
                <a:spcPts val="0"/>
              </a:spcAft>
              <a:buSzPts val="5000"/>
              <a:buNone/>
              <a:defRPr sz="6667"/>
            </a:lvl5pPr>
            <a:lvl6pPr lvl="5" algn="l">
              <a:lnSpc>
                <a:spcPct val="100000"/>
              </a:lnSpc>
              <a:spcBef>
                <a:spcPts val="0"/>
              </a:spcBef>
              <a:spcAft>
                <a:spcPts val="0"/>
              </a:spcAft>
              <a:buSzPts val="5000"/>
              <a:buNone/>
              <a:defRPr sz="6667"/>
            </a:lvl6pPr>
            <a:lvl7pPr lvl="6" algn="l">
              <a:lnSpc>
                <a:spcPct val="100000"/>
              </a:lnSpc>
              <a:spcBef>
                <a:spcPts val="0"/>
              </a:spcBef>
              <a:spcAft>
                <a:spcPts val="0"/>
              </a:spcAft>
              <a:buSzPts val="5000"/>
              <a:buNone/>
              <a:defRPr sz="6667"/>
            </a:lvl7pPr>
            <a:lvl8pPr lvl="7" algn="l">
              <a:lnSpc>
                <a:spcPct val="100000"/>
              </a:lnSpc>
              <a:spcBef>
                <a:spcPts val="0"/>
              </a:spcBef>
              <a:spcAft>
                <a:spcPts val="0"/>
              </a:spcAft>
              <a:buSzPts val="5000"/>
              <a:buNone/>
              <a:defRPr sz="6667"/>
            </a:lvl8pPr>
            <a:lvl9pPr lvl="8" algn="l">
              <a:lnSpc>
                <a:spcPct val="100000"/>
              </a:lnSpc>
              <a:spcBef>
                <a:spcPts val="0"/>
              </a:spcBef>
              <a:spcAft>
                <a:spcPts val="0"/>
              </a:spcAft>
              <a:buSzPts val="5000"/>
              <a:buNone/>
              <a:defRPr sz="6667"/>
            </a:lvl9pPr>
          </a:lstStyle>
          <a:p>
            <a:endParaRPr/>
          </a:p>
        </p:txBody>
      </p:sp>
      <p:cxnSp>
        <p:nvCxnSpPr>
          <p:cNvPr id="11" name="Google Shape;11;p57"/>
          <p:cNvCxnSpPr>
            <a:stCxn id="12" idx="4"/>
          </p:cNvCxnSpPr>
          <p:nvPr/>
        </p:nvCxnSpPr>
        <p:spPr>
          <a:xfrm>
            <a:off x="1253000" y="3776633"/>
            <a:ext cx="0" cy="3081200"/>
          </a:xfrm>
          <a:prstGeom prst="straightConnector1">
            <a:avLst/>
          </a:prstGeom>
          <a:noFill/>
          <a:ln w="9525" cap="flat" cmpd="sng">
            <a:solidFill>
              <a:schemeClr val="accent5"/>
            </a:solidFill>
            <a:prstDash val="solid"/>
            <a:round/>
            <a:headEnd type="none" w="sm" len="sm"/>
            <a:tailEnd type="none" w="sm" len="sm"/>
          </a:ln>
        </p:spPr>
      </p:cxnSp>
      <p:sp>
        <p:nvSpPr>
          <p:cNvPr id="12" name="Google Shape;12;p57"/>
          <p:cNvSpPr/>
          <p:nvPr/>
        </p:nvSpPr>
        <p:spPr>
          <a:xfrm>
            <a:off x="1127000" y="3524633"/>
            <a:ext cx="252000" cy="252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56346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key color">
  <p:cSld name="Blank key color">
    <p:bg>
      <p:bgPr>
        <a:solidFill>
          <a:schemeClr val="accent2"/>
        </a:solidFill>
        <a:effectLst/>
      </p:bgPr>
    </p:bg>
    <p:spTree>
      <p:nvGrpSpPr>
        <p:cNvPr id="1" name="Shape 13"/>
        <p:cNvGrpSpPr/>
        <p:nvPr/>
      </p:nvGrpSpPr>
      <p:grpSpPr>
        <a:xfrm>
          <a:off x="0" y="0"/>
          <a:ext cx="0" cy="0"/>
          <a:chOff x="0" y="0"/>
          <a:chExt cx="0" cy="0"/>
        </a:xfrm>
      </p:grpSpPr>
      <p:sp>
        <p:nvSpPr>
          <p:cNvPr id="14" name="Google Shape;14;p58"/>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15" name="Google Shape;15;p58"/>
          <p:cNvCxnSpPr/>
          <p:nvPr/>
        </p:nvCxnSpPr>
        <p:spPr>
          <a:xfrm>
            <a:off x="1260851" y="0"/>
            <a:ext cx="0" cy="6858000"/>
          </a:xfrm>
          <a:prstGeom prst="straightConnector1">
            <a:avLst/>
          </a:prstGeom>
          <a:noFill/>
          <a:ln w="9525" cap="flat" cmpd="sng">
            <a:solidFill>
              <a:schemeClr val="dk1"/>
            </a:solidFill>
            <a:prstDash val="solid"/>
            <a:round/>
            <a:headEnd type="none" w="sm" len="sm"/>
            <a:tailEnd type="none" w="sm" len="sm"/>
          </a:ln>
        </p:spPr>
      </p:cxnSp>
      <p:sp>
        <p:nvSpPr>
          <p:cNvPr id="16" name="Google Shape;16;p58"/>
          <p:cNvSpPr/>
          <p:nvPr/>
        </p:nvSpPr>
        <p:spPr>
          <a:xfrm>
            <a:off x="1126233" y="3294400"/>
            <a:ext cx="269200" cy="269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023584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2"/>
        </a:solidFill>
        <a:effectLst/>
      </p:bgPr>
    </p:bg>
    <p:spTree>
      <p:nvGrpSpPr>
        <p:cNvPr id="1" name="Shape 17"/>
        <p:cNvGrpSpPr/>
        <p:nvPr/>
      </p:nvGrpSpPr>
      <p:grpSpPr>
        <a:xfrm>
          <a:off x="0" y="0"/>
          <a:ext cx="0" cy="0"/>
          <a:chOff x="0" y="0"/>
          <a:chExt cx="0" cy="0"/>
        </a:xfrm>
      </p:grpSpPr>
      <p:sp>
        <p:nvSpPr>
          <p:cNvPr id="18" name="Google Shape;18;p59"/>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9" name="Google Shape;19;p59"/>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0" name="Google Shape;20;p59"/>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1" name="Google Shape;21;p59"/>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858200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2"/>
        </a:solidFill>
        <a:effectLst/>
      </p:bgPr>
    </p:bg>
    <p:spTree>
      <p:nvGrpSpPr>
        <p:cNvPr id="1" name="Shape 22"/>
        <p:cNvGrpSpPr/>
        <p:nvPr/>
      </p:nvGrpSpPr>
      <p:grpSpPr>
        <a:xfrm>
          <a:off x="0" y="0"/>
          <a:ext cx="0" cy="0"/>
          <a:chOff x="0" y="0"/>
          <a:chExt cx="0" cy="0"/>
        </a:xfrm>
      </p:grpSpPr>
      <p:sp>
        <p:nvSpPr>
          <p:cNvPr id="23" name="Google Shape;23;p60"/>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4" name="Google Shape;24;p60"/>
          <p:cNvSpPr txBox="1">
            <a:spLocks noGrp="1"/>
          </p:cNvSpPr>
          <p:nvPr>
            <p:ph type="body" idx="1"/>
          </p:nvPr>
        </p:nvSpPr>
        <p:spPr>
          <a:xfrm>
            <a:off x="1553967"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5" name="Google Shape;25;p60"/>
          <p:cNvSpPr txBox="1">
            <a:spLocks noGrp="1"/>
          </p:cNvSpPr>
          <p:nvPr>
            <p:ph type="body" idx="2"/>
          </p:nvPr>
        </p:nvSpPr>
        <p:spPr>
          <a:xfrm>
            <a:off x="6228760"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6" name="Google Shape;26;p60"/>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7" name="Google Shape;27;p60"/>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8" name="Google Shape;28;p60"/>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 name="Google Shape;29;p60"/>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99316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7"/>
        <p:cNvGrpSpPr/>
        <p:nvPr/>
      </p:nvGrpSpPr>
      <p:grpSpPr>
        <a:xfrm>
          <a:off x="0" y="0"/>
          <a:ext cx="0" cy="0"/>
          <a:chOff x="0" y="0"/>
          <a:chExt cx="0" cy="0"/>
        </a:xfrm>
      </p:grpSpPr>
      <p:sp>
        <p:nvSpPr>
          <p:cNvPr id="38" name="Google Shape;38;p62"/>
          <p:cNvSpPr txBox="1">
            <a:spLocks noGrp="1"/>
          </p:cNvSpPr>
          <p:nvPr>
            <p:ph type="ctrTitle"/>
          </p:nvPr>
        </p:nvSpPr>
        <p:spPr>
          <a:xfrm>
            <a:off x="2040233" y="3077051"/>
            <a:ext cx="9022800" cy="7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4000"/>
            </a:lvl1pPr>
            <a:lvl2pPr lvl="1" algn="l">
              <a:lnSpc>
                <a:spcPct val="100000"/>
              </a:lnSpc>
              <a:spcBef>
                <a:spcPts val="0"/>
              </a:spcBef>
              <a:spcAft>
                <a:spcPts val="0"/>
              </a:spcAft>
              <a:buSzPts val="3000"/>
              <a:buNone/>
              <a:defRPr sz="4000"/>
            </a:lvl2pPr>
            <a:lvl3pPr lvl="2" algn="l">
              <a:lnSpc>
                <a:spcPct val="100000"/>
              </a:lnSpc>
              <a:spcBef>
                <a:spcPts val="0"/>
              </a:spcBef>
              <a:spcAft>
                <a:spcPts val="0"/>
              </a:spcAft>
              <a:buSzPts val="3000"/>
              <a:buNone/>
              <a:defRPr sz="4000"/>
            </a:lvl3pPr>
            <a:lvl4pPr lvl="3" algn="l">
              <a:lnSpc>
                <a:spcPct val="100000"/>
              </a:lnSpc>
              <a:spcBef>
                <a:spcPts val="0"/>
              </a:spcBef>
              <a:spcAft>
                <a:spcPts val="0"/>
              </a:spcAft>
              <a:buSzPts val="3000"/>
              <a:buNone/>
              <a:defRPr sz="4000"/>
            </a:lvl4pPr>
            <a:lvl5pPr lvl="4" algn="l">
              <a:lnSpc>
                <a:spcPct val="100000"/>
              </a:lnSpc>
              <a:spcBef>
                <a:spcPts val="0"/>
              </a:spcBef>
              <a:spcAft>
                <a:spcPts val="0"/>
              </a:spcAft>
              <a:buSzPts val="3000"/>
              <a:buNone/>
              <a:defRPr sz="4000"/>
            </a:lvl5pPr>
            <a:lvl6pPr lvl="5" algn="l">
              <a:lnSpc>
                <a:spcPct val="100000"/>
              </a:lnSpc>
              <a:spcBef>
                <a:spcPts val="0"/>
              </a:spcBef>
              <a:spcAft>
                <a:spcPts val="0"/>
              </a:spcAft>
              <a:buSzPts val="3000"/>
              <a:buNone/>
              <a:defRPr sz="4000"/>
            </a:lvl6pPr>
            <a:lvl7pPr lvl="6" algn="l">
              <a:lnSpc>
                <a:spcPct val="100000"/>
              </a:lnSpc>
              <a:spcBef>
                <a:spcPts val="0"/>
              </a:spcBef>
              <a:spcAft>
                <a:spcPts val="0"/>
              </a:spcAft>
              <a:buSzPts val="3000"/>
              <a:buNone/>
              <a:defRPr sz="4000"/>
            </a:lvl7pPr>
            <a:lvl8pPr lvl="7" algn="l">
              <a:lnSpc>
                <a:spcPct val="100000"/>
              </a:lnSpc>
              <a:spcBef>
                <a:spcPts val="0"/>
              </a:spcBef>
              <a:spcAft>
                <a:spcPts val="0"/>
              </a:spcAft>
              <a:buSzPts val="3000"/>
              <a:buNone/>
              <a:defRPr sz="4000"/>
            </a:lvl8pPr>
            <a:lvl9pPr lvl="8" algn="l">
              <a:lnSpc>
                <a:spcPct val="100000"/>
              </a:lnSpc>
              <a:spcBef>
                <a:spcPts val="0"/>
              </a:spcBef>
              <a:spcAft>
                <a:spcPts val="0"/>
              </a:spcAft>
              <a:buSzPts val="3000"/>
              <a:buNone/>
              <a:defRPr sz="4000"/>
            </a:lvl9pPr>
          </a:lstStyle>
          <a:p>
            <a:endParaRPr/>
          </a:p>
        </p:txBody>
      </p:sp>
      <p:sp>
        <p:nvSpPr>
          <p:cNvPr id="39" name="Google Shape;39;p62"/>
          <p:cNvSpPr txBox="1">
            <a:spLocks noGrp="1"/>
          </p:cNvSpPr>
          <p:nvPr>
            <p:ph type="subTitle" idx="1"/>
          </p:nvPr>
        </p:nvSpPr>
        <p:spPr>
          <a:xfrm>
            <a:off x="2089768" y="3710551"/>
            <a:ext cx="9237200" cy="47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400"/>
            </a:lvl1pPr>
            <a:lvl2pPr lvl="1" algn="l">
              <a:lnSpc>
                <a:spcPct val="100000"/>
              </a:lnSpc>
              <a:spcBef>
                <a:spcPts val="0"/>
              </a:spcBef>
              <a:spcAft>
                <a:spcPts val="0"/>
              </a:spcAft>
              <a:buSzPts val="1800"/>
              <a:buNone/>
              <a:defRPr sz="2400"/>
            </a:lvl2pPr>
            <a:lvl3pPr lvl="2" algn="l">
              <a:lnSpc>
                <a:spcPct val="100000"/>
              </a:lnSpc>
              <a:spcBef>
                <a:spcPts val="0"/>
              </a:spcBef>
              <a:spcAft>
                <a:spcPts val="0"/>
              </a:spcAft>
              <a:buSzPts val="1800"/>
              <a:buNone/>
              <a:defRPr sz="2400"/>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0" name="Google Shape;40;p62"/>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41" name="Google Shape;41;p62"/>
          <p:cNvCxnSpPr/>
          <p:nvPr/>
        </p:nvCxnSpPr>
        <p:spPr>
          <a:xfrm>
            <a:off x="1252860" y="0"/>
            <a:ext cx="0" cy="6858000"/>
          </a:xfrm>
          <a:prstGeom prst="straightConnector1">
            <a:avLst/>
          </a:prstGeom>
          <a:noFill/>
          <a:ln w="9525" cap="flat" cmpd="sng">
            <a:solidFill>
              <a:schemeClr val="accent5"/>
            </a:solidFill>
            <a:prstDash val="solid"/>
            <a:round/>
            <a:headEnd type="none" w="sm" len="sm"/>
            <a:tailEnd type="none" w="sm" len="sm"/>
          </a:ln>
        </p:spPr>
      </p:cxnSp>
      <p:sp>
        <p:nvSpPr>
          <p:cNvPr id="42" name="Google Shape;42;p62"/>
          <p:cNvSpPr/>
          <p:nvPr/>
        </p:nvSpPr>
        <p:spPr>
          <a:xfrm flipH="1">
            <a:off x="843408" y="3023204"/>
            <a:ext cx="819200" cy="8192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869755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43"/>
        <p:cNvGrpSpPr/>
        <p:nvPr/>
      </p:nvGrpSpPr>
      <p:grpSpPr>
        <a:xfrm>
          <a:off x="0" y="0"/>
          <a:ext cx="0" cy="0"/>
          <a:chOff x="0" y="0"/>
          <a:chExt cx="0" cy="0"/>
        </a:xfrm>
      </p:grpSpPr>
      <p:cxnSp>
        <p:nvCxnSpPr>
          <p:cNvPr id="44" name="Google Shape;44;p63"/>
          <p:cNvCxnSpPr/>
          <p:nvPr/>
        </p:nvCxnSpPr>
        <p:spPr>
          <a:xfrm>
            <a:off x="1260840" y="0"/>
            <a:ext cx="0" cy="6858000"/>
          </a:xfrm>
          <a:prstGeom prst="straightConnector1">
            <a:avLst/>
          </a:prstGeom>
          <a:noFill/>
          <a:ln w="9525" cap="flat" cmpd="sng">
            <a:solidFill>
              <a:schemeClr val="accent5"/>
            </a:solidFill>
            <a:prstDash val="solid"/>
            <a:round/>
            <a:headEnd type="none" w="sm" len="sm"/>
            <a:tailEnd type="none" w="sm" len="sm"/>
          </a:ln>
        </p:spPr>
      </p:cxnSp>
      <p:sp>
        <p:nvSpPr>
          <p:cNvPr id="45" name="Google Shape;45;p63"/>
          <p:cNvSpPr/>
          <p:nvPr/>
        </p:nvSpPr>
        <p:spPr>
          <a:xfrm>
            <a:off x="851100" y="3023223"/>
            <a:ext cx="819200" cy="81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 name="Google Shape;46;p63"/>
          <p:cNvSpPr txBox="1">
            <a:spLocks noGrp="1"/>
          </p:cNvSpPr>
          <p:nvPr>
            <p:ph type="body" idx="1"/>
          </p:nvPr>
        </p:nvSpPr>
        <p:spPr>
          <a:xfrm>
            <a:off x="2177633" y="2882400"/>
            <a:ext cx="8934000" cy="1093200"/>
          </a:xfrm>
          <a:prstGeom prst="rect">
            <a:avLst/>
          </a:prstGeom>
          <a:noFill/>
          <a:ln>
            <a:noFill/>
          </a:ln>
        </p:spPr>
        <p:txBody>
          <a:bodyPr spcFirstLastPara="1" wrap="square" lIns="91425" tIns="91425" rIns="91425" bIns="91425" anchor="ctr" anchorCtr="0">
            <a:noAutofit/>
          </a:bodyPr>
          <a:lstStyle>
            <a:lvl1pPr marL="609585" lvl="0" indent="-541853" algn="l">
              <a:lnSpc>
                <a:spcPct val="100000"/>
              </a:lnSpc>
              <a:spcBef>
                <a:spcPts val="800"/>
              </a:spcBef>
              <a:spcAft>
                <a:spcPts val="0"/>
              </a:spcAft>
              <a:buSzPts val="2800"/>
              <a:buChar char="◦"/>
              <a:defRPr sz="3733" i="1">
                <a:solidFill>
                  <a:schemeClr val="accent1"/>
                </a:solidFill>
              </a:defRPr>
            </a:lvl1pPr>
            <a:lvl2pPr marL="1219170" lvl="1" indent="-541853" algn="l">
              <a:lnSpc>
                <a:spcPct val="100000"/>
              </a:lnSpc>
              <a:spcBef>
                <a:spcPts val="0"/>
              </a:spcBef>
              <a:spcAft>
                <a:spcPts val="0"/>
              </a:spcAft>
              <a:buSzPts val="2800"/>
              <a:buChar char="▫"/>
              <a:defRPr sz="3733" i="1">
                <a:solidFill>
                  <a:schemeClr val="accent1"/>
                </a:solidFill>
              </a:defRPr>
            </a:lvl2pPr>
            <a:lvl3pPr marL="1828754" lvl="2" indent="-541853" algn="l">
              <a:lnSpc>
                <a:spcPct val="100000"/>
              </a:lnSpc>
              <a:spcBef>
                <a:spcPts val="0"/>
              </a:spcBef>
              <a:spcAft>
                <a:spcPts val="0"/>
              </a:spcAft>
              <a:buSzPts val="2800"/>
              <a:buChar char="■"/>
              <a:defRPr sz="3733" i="1">
                <a:solidFill>
                  <a:schemeClr val="accent1"/>
                </a:solidFill>
              </a:defRPr>
            </a:lvl3pPr>
            <a:lvl4pPr marL="2438339" lvl="3" indent="-541853" algn="l">
              <a:lnSpc>
                <a:spcPct val="100000"/>
              </a:lnSpc>
              <a:spcBef>
                <a:spcPts val="0"/>
              </a:spcBef>
              <a:spcAft>
                <a:spcPts val="0"/>
              </a:spcAft>
              <a:buClr>
                <a:schemeClr val="accent1"/>
              </a:buClr>
              <a:buSzPts val="2800"/>
              <a:buChar char="●"/>
              <a:defRPr sz="3733" i="1">
                <a:solidFill>
                  <a:schemeClr val="accent1"/>
                </a:solidFill>
              </a:defRPr>
            </a:lvl4pPr>
            <a:lvl5pPr marL="3047924" lvl="4" indent="-541853" algn="l">
              <a:lnSpc>
                <a:spcPct val="100000"/>
              </a:lnSpc>
              <a:spcBef>
                <a:spcPts val="0"/>
              </a:spcBef>
              <a:spcAft>
                <a:spcPts val="0"/>
              </a:spcAft>
              <a:buClr>
                <a:schemeClr val="accent1"/>
              </a:buClr>
              <a:buSzPts val="2800"/>
              <a:buChar char="○"/>
              <a:defRPr sz="3733" i="1">
                <a:solidFill>
                  <a:schemeClr val="accent1"/>
                </a:solidFill>
              </a:defRPr>
            </a:lvl5pPr>
            <a:lvl6pPr marL="3657509" lvl="5" indent="-541853" algn="l">
              <a:lnSpc>
                <a:spcPct val="100000"/>
              </a:lnSpc>
              <a:spcBef>
                <a:spcPts val="0"/>
              </a:spcBef>
              <a:spcAft>
                <a:spcPts val="0"/>
              </a:spcAft>
              <a:buClr>
                <a:schemeClr val="accent1"/>
              </a:buClr>
              <a:buSzPts val="2800"/>
              <a:buChar char="■"/>
              <a:defRPr sz="3733" i="1">
                <a:solidFill>
                  <a:schemeClr val="accent1"/>
                </a:solidFill>
              </a:defRPr>
            </a:lvl6pPr>
            <a:lvl7pPr marL="4267093" lvl="6" indent="-541853" algn="l">
              <a:lnSpc>
                <a:spcPct val="100000"/>
              </a:lnSpc>
              <a:spcBef>
                <a:spcPts val="0"/>
              </a:spcBef>
              <a:spcAft>
                <a:spcPts val="0"/>
              </a:spcAft>
              <a:buClr>
                <a:schemeClr val="accent1"/>
              </a:buClr>
              <a:buSzPts val="2800"/>
              <a:buChar char="●"/>
              <a:defRPr sz="3733" i="1">
                <a:solidFill>
                  <a:schemeClr val="accent1"/>
                </a:solidFill>
              </a:defRPr>
            </a:lvl7pPr>
            <a:lvl8pPr marL="4876678" lvl="7" indent="-541853" algn="l">
              <a:lnSpc>
                <a:spcPct val="100000"/>
              </a:lnSpc>
              <a:spcBef>
                <a:spcPts val="0"/>
              </a:spcBef>
              <a:spcAft>
                <a:spcPts val="0"/>
              </a:spcAft>
              <a:buClr>
                <a:schemeClr val="accent1"/>
              </a:buClr>
              <a:buSzPts val="2800"/>
              <a:buChar char="○"/>
              <a:defRPr sz="3733" i="1">
                <a:solidFill>
                  <a:schemeClr val="accent1"/>
                </a:solidFill>
              </a:defRPr>
            </a:lvl8pPr>
            <a:lvl9pPr marL="5486263" lvl="8" indent="-541853" algn="l">
              <a:lnSpc>
                <a:spcPct val="100000"/>
              </a:lnSpc>
              <a:spcBef>
                <a:spcPts val="0"/>
              </a:spcBef>
              <a:spcAft>
                <a:spcPts val="0"/>
              </a:spcAft>
              <a:buClr>
                <a:schemeClr val="accent1"/>
              </a:buClr>
              <a:buSzPts val="2800"/>
              <a:buChar char="■"/>
              <a:defRPr sz="3733" i="1">
                <a:solidFill>
                  <a:schemeClr val="accent1"/>
                </a:solidFill>
              </a:defRPr>
            </a:lvl9pPr>
          </a:lstStyle>
          <a:p>
            <a:endParaRPr/>
          </a:p>
        </p:txBody>
      </p:sp>
      <p:sp>
        <p:nvSpPr>
          <p:cNvPr id="47" name="Google Shape;47;p63"/>
          <p:cNvSpPr txBox="1"/>
          <p:nvPr/>
        </p:nvSpPr>
        <p:spPr>
          <a:xfrm>
            <a:off x="382055" y="2992041"/>
            <a:ext cx="1741600" cy="8716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6400" b="1" i="0" u="none" strike="noStrike" cap="none">
                <a:solidFill>
                  <a:schemeClr val="accent1"/>
                </a:solidFill>
                <a:latin typeface="Quicksand"/>
                <a:ea typeface="Quicksand"/>
                <a:cs typeface="Quicksand"/>
                <a:sym typeface="Quicksand"/>
              </a:rPr>
              <a:t>“</a:t>
            </a:r>
            <a:endParaRPr sz="6400" b="1" i="0" u="none" strike="noStrike" cap="none">
              <a:solidFill>
                <a:schemeClr val="accent1"/>
              </a:solidFill>
              <a:latin typeface="Quicksand"/>
              <a:ea typeface="Quicksand"/>
              <a:cs typeface="Quicksand"/>
              <a:sym typeface="Quicksand"/>
            </a:endParaRPr>
          </a:p>
        </p:txBody>
      </p:sp>
      <p:sp>
        <p:nvSpPr>
          <p:cNvPr id="48" name="Google Shape;48;p63"/>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692113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userDrawn="1">
  <p:cSld name="Caption">
    <p:bg>
      <p:bgPr>
        <a:solidFill>
          <a:schemeClr val="accent2"/>
        </a:solidFill>
        <a:effectLst/>
      </p:bgPr>
    </p:bg>
    <p:spTree>
      <p:nvGrpSpPr>
        <p:cNvPr id="1" name="Shape 49"/>
        <p:cNvGrpSpPr/>
        <p:nvPr/>
      </p:nvGrpSpPr>
      <p:grpSpPr>
        <a:xfrm>
          <a:off x="0" y="0"/>
          <a:ext cx="0" cy="0"/>
          <a:chOff x="0" y="0"/>
          <a:chExt cx="0" cy="0"/>
        </a:xfrm>
      </p:grpSpPr>
      <p:sp>
        <p:nvSpPr>
          <p:cNvPr id="51" name="Google Shape;51;p64"/>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332350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4"/>
        <p:cNvGrpSpPr/>
        <p:nvPr/>
      </p:nvGrpSpPr>
      <p:grpSpPr>
        <a:xfrm>
          <a:off x="0" y="0"/>
          <a:ext cx="0" cy="0"/>
          <a:chOff x="0" y="0"/>
          <a:chExt cx="0" cy="0"/>
        </a:xfrm>
      </p:grpSpPr>
      <p:sp>
        <p:nvSpPr>
          <p:cNvPr id="55" name="Google Shape;55;p65"/>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56" name="Google Shape;56;p65"/>
          <p:cNvCxnSpPr/>
          <p:nvPr/>
        </p:nvCxnSpPr>
        <p:spPr>
          <a:xfrm>
            <a:off x="1260851" y="0"/>
            <a:ext cx="0" cy="6858000"/>
          </a:xfrm>
          <a:prstGeom prst="straightConnector1">
            <a:avLst/>
          </a:prstGeom>
          <a:noFill/>
          <a:ln w="9525" cap="flat" cmpd="sng">
            <a:solidFill>
              <a:srgbClr val="999FA9"/>
            </a:solidFill>
            <a:prstDash val="solid"/>
            <a:round/>
            <a:headEnd type="none" w="sm" len="sm"/>
            <a:tailEnd type="none" w="sm" len="sm"/>
          </a:ln>
        </p:spPr>
      </p:cxnSp>
      <p:sp>
        <p:nvSpPr>
          <p:cNvPr id="57" name="Google Shape;57;p65"/>
          <p:cNvSpPr/>
          <p:nvPr/>
        </p:nvSpPr>
        <p:spPr>
          <a:xfrm>
            <a:off x="1126233" y="3294400"/>
            <a:ext cx="269200" cy="2692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953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EBCAC7-AACD-4EA1-A97C-952F61C527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EE0B655B-FA43-4172-B423-57922AD64D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7F22891-71B5-4DE5-89EE-4E3B2B6EB8D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 xmlns:a16="http://schemas.microsoft.com/office/drawing/2014/main" id="{BF666FB3-4AFF-422F-B9F3-F2F24E5F2F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4423A3D-622B-495B-A591-952373C527D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643366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2"/>
        </a:solidFill>
        <a:effectLst/>
      </p:bgPr>
    </p:bg>
    <p:spTree>
      <p:nvGrpSpPr>
        <p:cNvPr id="1" name="Shape 58"/>
        <p:cNvGrpSpPr/>
        <p:nvPr/>
      </p:nvGrpSpPr>
      <p:grpSpPr>
        <a:xfrm>
          <a:off x="0" y="0"/>
          <a:ext cx="0" cy="0"/>
          <a:chOff x="0" y="0"/>
          <a:chExt cx="0" cy="0"/>
        </a:xfrm>
      </p:grpSpPr>
      <p:sp>
        <p:nvSpPr>
          <p:cNvPr id="59" name="Google Shape;59;p6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0" name="Google Shape;60;p66"/>
          <p:cNvSpPr txBox="1">
            <a:spLocks noGrp="1"/>
          </p:cNvSpPr>
          <p:nvPr>
            <p:ph type="body" idx="1"/>
          </p:nvPr>
        </p:nvSpPr>
        <p:spPr>
          <a:xfrm>
            <a:off x="1553967"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1" name="Google Shape;61;p66"/>
          <p:cNvSpPr txBox="1">
            <a:spLocks noGrp="1"/>
          </p:cNvSpPr>
          <p:nvPr>
            <p:ph type="body" idx="2"/>
          </p:nvPr>
        </p:nvSpPr>
        <p:spPr>
          <a:xfrm>
            <a:off x="4922999"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2" name="Google Shape;62;p66"/>
          <p:cNvSpPr txBox="1">
            <a:spLocks noGrp="1"/>
          </p:cNvSpPr>
          <p:nvPr>
            <p:ph type="body" idx="3"/>
          </p:nvPr>
        </p:nvSpPr>
        <p:spPr>
          <a:xfrm>
            <a:off x="8292031"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3" name="Google Shape;63;p6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64" name="Google Shape;64;p66"/>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65" name="Google Shape;65;p66"/>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 name="Google Shape;66;p66"/>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71642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B82976-2A36-42A7-976C-1D38BDDFA7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D137F21F-617A-4181-8947-EF3AD681A9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502B7763-8E6D-4066-BD22-6F87273D34E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 xmlns:a16="http://schemas.microsoft.com/office/drawing/2014/main" id="{5E3343D3-CA81-40FD-97E4-CFF58A7291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550D2EF-F58A-4A83-8B60-AA16A0EEF51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61173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FB1208F-9D74-4704-8C83-39AD57AE04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7EEE442-B404-4E52-8C62-4E55C54083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BEC5EE1-50EE-4987-BBA8-26D2B164BC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1A66F9AE-EDE9-4389-955A-151334666DA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 xmlns:a16="http://schemas.microsoft.com/office/drawing/2014/main" id="{3A6EFC9F-2AC4-4398-ACD1-2F32CBACED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7D243B8-ADE8-4B99-95B5-24A56B0B941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72901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9D1CE6-F8BA-4A97-A3EF-1D16BDB19A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5336B811-3690-4026-BB97-B24C3AC352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A58A8098-1F6C-464F-A440-B5D542D7E7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E884563E-950B-4361-AE25-490799524E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87C3159-04DE-420C-B3B5-6946ACC23D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B462C23E-454C-4F3D-9343-2B8545318E5E}"/>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 xmlns:a16="http://schemas.microsoft.com/office/drawing/2014/main" id="{F16006F3-6868-460C-9A73-5624381FF7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FB19F058-33BA-4567-9F71-81F4BD8E0DE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09610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C6AF670-5E90-4479-BEF4-BDA158C37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65C3041B-F3FA-415A-A13A-B4627109FC9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 xmlns:a16="http://schemas.microsoft.com/office/drawing/2014/main" id="{BE75A188-1BBC-4745-9ADA-C3C16F3928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4AC7071F-E268-4605-97FA-2AA3780B030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8313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4D5B5BCE-66DA-46A6-88C8-05EE511E98BB}"/>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 xmlns:a16="http://schemas.microsoft.com/office/drawing/2014/main" id="{255CBC6F-E616-4948-BB8B-E0646B3DF52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34FD5533-70E8-4529-820B-EA79EAE4A6C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73210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017E8C7-CE59-4FD7-89B9-9960F205EE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C376C612-8184-4736-A5E7-C452A0AB95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58107C76-F251-429F-8813-BC842305C6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C622F0FE-820A-4408-8AF2-88DAD6F8438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 xmlns:a16="http://schemas.microsoft.com/office/drawing/2014/main" id="{B6340127-AF96-4C7B-AE3B-598AD2288D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42DB0AB-A04D-447C-8804-A36EF738C27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65486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9910B9-4C02-4B53-B104-9A90EC5655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D079D618-D3D2-46C7-9B0F-5635102C1B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97956991-28C8-46E9-9B75-CA2D2DEAF6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1A583B6B-693D-433D-95E1-00CEADE41FBF}"/>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 xmlns:a16="http://schemas.microsoft.com/office/drawing/2014/main" id="{1494AAB8-4384-400C-8ACB-56C93E31D5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067FB504-D2E1-41C0-A4BB-067FA4D5C3C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5835825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02B30399-1435-4031-ADCD-7E5942C439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4EECE3D-1170-44A4-B9A2-B48C2DF875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4CF06BA7-0E04-40CD-9175-C863869BF3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 xmlns:a16="http://schemas.microsoft.com/office/drawing/2014/main" id="{62C9EB78-6AA1-4F3B-AA62-C27FCAF52D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E032CF61-09F6-4D27-BB74-0AD52BD7C8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961598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
        <p:cNvGrpSpPr/>
        <p:nvPr/>
      </p:nvGrpSpPr>
      <p:grpSpPr>
        <a:xfrm>
          <a:off x="0" y="0"/>
          <a:ext cx="0" cy="0"/>
          <a:chOff x="0" y="0"/>
          <a:chExt cx="0" cy="0"/>
        </a:xfrm>
      </p:grpSpPr>
      <p:sp>
        <p:nvSpPr>
          <p:cNvPr id="6" name="Google Shape;6;p5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1pPr>
            <a:lvl2pPr marR="0" lvl="1"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2pPr>
            <a:lvl3pPr marR="0" lvl="2"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3pPr>
            <a:lvl4pPr marR="0" lvl="3"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4pPr>
            <a:lvl5pPr marR="0" lvl="4"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5pPr>
            <a:lvl6pPr marR="0" lvl="5"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6pPr>
            <a:lvl7pPr marR="0" lvl="6"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7pPr>
            <a:lvl8pPr marR="0" lvl="7"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8pPr>
            <a:lvl9pPr marR="0" lvl="8"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9pPr>
          </a:lstStyle>
          <a:p>
            <a:endParaRPr/>
          </a:p>
        </p:txBody>
      </p:sp>
      <p:sp>
        <p:nvSpPr>
          <p:cNvPr id="7" name="Google Shape;7;p56"/>
          <p:cNvSpPr txBox="1">
            <a:spLocks noGrp="1"/>
          </p:cNvSpPr>
          <p:nvPr>
            <p:ph type="body" idx="1"/>
          </p:nvPr>
        </p:nvSpPr>
        <p:spPr>
          <a:xfrm>
            <a:off x="1553997" y="1449065"/>
            <a:ext cx="9144000" cy="49676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60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1pPr>
            <a:lvl2pPr marL="914400" marR="0" lvl="1"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2pPr>
            <a:lvl3pPr marL="1371600" marR="0" lvl="2"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3pPr>
            <a:lvl4pPr marL="1828800" marR="0" lvl="3"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4pPr>
            <a:lvl5pPr marL="2286000" marR="0" lvl="4"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5pPr>
            <a:lvl6pPr marL="2743200" marR="0" lvl="5"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6pPr>
            <a:lvl7pPr marL="3200400" marR="0" lvl="6"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7pPr>
            <a:lvl8pPr marL="3657600" marR="0" lvl="7"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8pPr>
            <a:lvl9pPr marL="4114800" marR="0" lvl="8"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9pPr>
          </a:lstStyle>
          <a:p>
            <a:endParaRPr/>
          </a:p>
        </p:txBody>
      </p:sp>
      <p:sp>
        <p:nvSpPr>
          <p:cNvPr id="8" name="Google Shape;8;p5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94744111"/>
      </p:ext>
    </p:extLst>
  </p:cSld>
  <p:clrMap bg1="lt1" tx1="dk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people sitting at a table with laptops&#10;&#10;Description automatically generated with medium confidence">
            <a:extLst>
              <a:ext uri="{FF2B5EF4-FFF2-40B4-BE49-F238E27FC236}">
                <a16:creationId xmlns="" xmlns:a16="http://schemas.microsoft.com/office/drawing/2014/main" id="{1DADE7C0-4230-9463-2827-D310296A5407}"/>
              </a:ext>
            </a:extLst>
          </p:cNvPr>
          <p:cNvPicPr>
            <a:picLocks noChangeAspect="1"/>
          </p:cNvPicPr>
          <p:nvPr/>
        </p:nvPicPr>
        <p:blipFill rotWithShape="1">
          <a:blip r:embed="rId2"/>
          <a:srcRect t="12160" b="3506"/>
          <a:stretch/>
        </p:blipFill>
        <p:spPr>
          <a:xfrm>
            <a:off x="0" y="0"/>
            <a:ext cx="12192000" cy="6858000"/>
          </a:xfrm>
          <a:prstGeom prst="rect">
            <a:avLst/>
          </a:prstGeom>
        </p:spPr>
      </p:pic>
      <p:sp>
        <p:nvSpPr>
          <p:cNvPr id="9" name="Title 1">
            <a:extLst>
              <a:ext uri="{FF2B5EF4-FFF2-40B4-BE49-F238E27FC236}">
                <a16:creationId xmlns="" xmlns:a16="http://schemas.microsoft.com/office/drawing/2014/main" id="{D74876C4-01E1-3038-BF1C-63D511760575}"/>
              </a:ext>
            </a:extLst>
          </p:cNvPr>
          <p:cNvSpPr>
            <a:spLocks noGrp="1"/>
          </p:cNvSpPr>
          <p:nvPr>
            <p:ph type="ctrTitle"/>
          </p:nvPr>
        </p:nvSpPr>
        <p:spPr>
          <a:xfrm>
            <a:off x="1551095" y="1735507"/>
            <a:ext cx="5199901" cy="1546400"/>
          </a:xfrm>
        </p:spPr>
        <p:txBody>
          <a:bodyPr/>
          <a:lstStyle/>
          <a:p>
            <a:pPr algn="ctr"/>
            <a:r>
              <a:rPr lang="en-US" sz="4400" b="1" dirty="0">
                <a:solidFill>
                  <a:schemeClr val="bg1"/>
                </a:solidFill>
                <a:effectLst>
                  <a:outerShdw blurRad="38100" dist="38100" dir="2700000" algn="tl">
                    <a:srgbClr val="000000">
                      <a:alpha val="43137"/>
                    </a:srgbClr>
                  </a:outerShdw>
                </a:effectLst>
              </a:rPr>
              <a:t>Communication and</a:t>
            </a:r>
            <a:br>
              <a:rPr lang="en-US" sz="4400" b="1" dirty="0">
                <a:solidFill>
                  <a:schemeClr val="bg1"/>
                </a:solidFill>
                <a:effectLst>
                  <a:outerShdw blurRad="38100" dist="38100" dir="2700000" algn="tl">
                    <a:srgbClr val="000000">
                      <a:alpha val="43137"/>
                    </a:srgbClr>
                  </a:outerShdw>
                </a:effectLst>
              </a:rPr>
            </a:br>
            <a:r>
              <a:rPr lang="en-US" sz="4400" b="1" dirty="0">
                <a:solidFill>
                  <a:schemeClr val="bg1"/>
                </a:solidFill>
                <a:effectLst>
                  <a:outerShdw blurRad="38100" dist="38100" dir="2700000" algn="tl">
                    <a:srgbClr val="000000">
                      <a:alpha val="43137"/>
                    </a:srgbClr>
                  </a:outerShdw>
                </a:effectLst>
              </a:rPr>
              <a:t>In-group Working Skills </a:t>
            </a:r>
            <a:r>
              <a:rPr lang="en-US" sz="2400" b="1" dirty="0">
                <a:solidFill>
                  <a:schemeClr val="bg1"/>
                </a:solidFill>
                <a:effectLst>
                  <a:outerShdw blurRad="38100" dist="38100" dir="2700000" algn="tl">
                    <a:srgbClr val="000000">
                      <a:alpha val="43137"/>
                    </a:srgbClr>
                  </a:outerShdw>
                </a:effectLst>
              </a:rPr>
              <a:t>(cont.)</a:t>
            </a:r>
            <a:endParaRPr lang="en-US" sz="4400" b="1" dirty="0">
              <a:solidFill>
                <a:schemeClr val="bg1"/>
              </a:solidFill>
              <a:effectLst>
                <a:outerShdw blurRad="38100" dist="38100" dir="2700000" algn="tl">
                  <a:srgbClr val="000000">
                    <a:alpha val="43137"/>
                  </a:srgbClr>
                </a:outerShdw>
              </a:effectLst>
            </a:endParaRPr>
          </a:p>
        </p:txBody>
      </p:sp>
      <p:pic>
        <p:nvPicPr>
          <p:cNvPr id="11" name="Picture 10" descr="Logo&#10;&#10;Description automatically generated">
            <a:extLst>
              <a:ext uri="{FF2B5EF4-FFF2-40B4-BE49-F238E27FC236}">
                <a16:creationId xmlns="" xmlns:a16="http://schemas.microsoft.com/office/drawing/2014/main" id="{70B5156D-2550-BE57-C325-130092D8A17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09598" y="358965"/>
            <a:ext cx="2998655" cy="893249"/>
          </a:xfrm>
          <a:prstGeom prst="rect">
            <a:avLst/>
          </a:prstGeom>
        </p:spPr>
      </p:pic>
      <p:pic>
        <p:nvPicPr>
          <p:cNvPr id="7" name="Picture 6" descr="Logo&#10;&#10;Description automatically generated">
            <a:extLst>
              <a:ext uri="{FF2B5EF4-FFF2-40B4-BE49-F238E27FC236}">
                <a16:creationId xmlns="" xmlns:a16="http://schemas.microsoft.com/office/drawing/2014/main" id="{A11A39EA-D991-EA68-1237-ADE1D87FE4D9}"/>
              </a:ext>
            </a:extLst>
          </p:cNvPr>
          <p:cNvPicPr>
            <a:picLocks noChangeAspect="1"/>
          </p:cNvPicPr>
          <p:nvPr/>
        </p:nvPicPr>
        <p:blipFill>
          <a:blip r:embed="rId4">
            <a:biLevel thresh="75000"/>
          </a:blip>
          <a:stretch>
            <a:fillRect/>
          </a:stretch>
        </p:blipFill>
        <p:spPr>
          <a:xfrm>
            <a:off x="9755664" y="55655"/>
            <a:ext cx="2237845" cy="2453052"/>
          </a:xfrm>
          <a:prstGeom prst="rect">
            <a:avLst/>
          </a:prstGeom>
        </p:spPr>
      </p:pic>
    </p:spTree>
    <p:extLst>
      <p:ext uri="{BB962C8B-B14F-4D97-AF65-F5344CB8AC3E}">
        <p14:creationId xmlns:p14="http://schemas.microsoft.com/office/powerpoint/2010/main" val="2631955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04"/>
        <p:cNvGrpSpPr/>
        <p:nvPr/>
      </p:nvGrpSpPr>
      <p:grpSpPr>
        <a:xfrm>
          <a:off x="0" y="0"/>
          <a:ext cx="0" cy="0"/>
          <a:chOff x="0" y="0"/>
          <a:chExt cx="0" cy="0"/>
        </a:xfrm>
      </p:grpSpPr>
      <p:sp>
        <p:nvSpPr>
          <p:cNvPr id="91" name="Rectangle 90">
            <a:extLst>
              <a:ext uri="{FF2B5EF4-FFF2-40B4-BE49-F238E27FC236}">
                <a16:creationId xmlns="" xmlns:a16="http://schemas.microsoft.com/office/drawing/2014/main" id="{C5E6CFF1-2F42-4E10-9A97-F116F46F53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7" name="Picture 406">
            <a:extLst>
              <a:ext uri="{FF2B5EF4-FFF2-40B4-BE49-F238E27FC236}">
                <a16:creationId xmlns="" xmlns:a16="http://schemas.microsoft.com/office/drawing/2014/main" id="{A9272F37-B16A-4F74-8872-C85B275BD375}"/>
              </a:ext>
            </a:extLst>
          </p:cNvPr>
          <p:cNvPicPr>
            <a:picLocks noChangeAspect="1"/>
          </p:cNvPicPr>
          <p:nvPr/>
        </p:nvPicPr>
        <p:blipFill rotWithShape="1">
          <a:blip r:embed="rId3">
            <a:alphaModFix amt="35000"/>
          </a:blip>
          <a:srcRect/>
          <a:stretch/>
        </p:blipFill>
        <p:spPr>
          <a:xfrm>
            <a:off x="20" y="1"/>
            <a:ext cx="12191980" cy="6857999"/>
          </a:xfrm>
          <a:prstGeom prst="rect">
            <a:avLst/>
          </a:prstGeom>
        </p:spPr>
      </p:pic>
      <p:sp>
        <p:nvSpPr>
          <p:cNvPr id="405" name="Google Shape;405;p10"/>
          <p:cNvSpPr txBox="1">
            <a:spLocks noGrp="1"/>
          </p:cNvSpPr>
          <p:nvPr>
            <p:ph type="title"/>
          </p:nvPr>
        </p:nvSpPr>
        <p:spPr>
          <a:xfrm>
            <a:off x="838201" y="1065862"/>
            <a:ext cx="3313164" cy="4726276"/>
          </a:xfrm>
          <a:prstGeom prst="rect">
            <a:avLst/>
          </a:prstGeom>
        </p:spPr>
        <p:txBody>
          <a:bodyPr spcFirstLastPara="1" vert="horz" lIns="91440" tIns="45720" rIns="91440" bIns="45720" rtlCol="0" anchor="ctr" anchorCtr="0">
            <a:normAutofit/>
          </a:bodyPr>
          <a:lstStyle/>
          <a:p>
            <a:pPr marL="0" lvl="0" indent="0" algn="r">
              <a:spcAft>
                <a:spcPts val="0"/>
              </a:spcAft>
              <a:buClr>
                <a:srgbClr val="FFFEFF"/>
              </a:buClr>
              <a:buSzPts val="4000"/>
            </a:pPr>
            <a:r>
              <a:rPr lang="en-US" sz="4000">
                <a:solidFill>
                  <a:srgbClr val="FFFFFF"/>
                </a:solidFill>
              </a:rPr>
              <a:t>Consequences of Social Comparison</a:t>
            </a:r>
          </a:p>
        </p:txBody>
      </p:sp>
      <p:cxnSp>
        <p:nvCxnSpPr>
          <p:cNvPr id="93" name="Straight Connector 92">
            <a:extLst>
              <a:ext uri="{FF2B5EF4-FFF2-40B4-BE49-F238E27FC236}">
                <a16:creationId xmlns="" xmlns:a16="http://schemas.microsoft.com/office/drawing/2014/main" id="{67182200-4859-4C8D-BCBB-55B245C28BA3}"/>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411" name="TextBox 4">
            <a:extLst>
              <a:ext uri="{FF2B5EF4-FFF2-40B4-BE49-F238E27FC236}">
                <a16:creationId xmlns="" xmlns:a16="http://schemas.microsoft.com/office/drawing/2014/main" id="{8CF02728-BAB3-48CA-A1C2-3F7C3D636DC9}"/>
              </a:ext>
            </a:extLst>
          </p:cNvPr>
          <p:cNvSpPr txBox="1"/>
          <p:nvPr/>
        </p:nvSpPr>
        <p:spPr>
          <a:xfrm>
            <a:off x="5072472" y="1530400"/>
            <a:ext cx="6198420" cy="4726276"/>
          </a:xfrm>
          <a:prstGeom prst="rect">
            <a:avLst/>
          </a:prstGeom>
        </p:spPr>
        <p:txBody>
          <a:bodyPr vert="horz" lIns="91440" tIns="45720" rIns="91440" bIns="45720" rtlCol="0" anchor="ctr">
            <a:normAutofit/>
          </a:bodyPr>
          <a:lstStyle/>
          <a:p>
            <a:pPr marL="228600" lvl="0" indent="-228600">
              <a:lnSpc>
                <a:spcPct val="90000"/>
              </a:lnSpc>
              <a:spcBef>
                <a:spcPts val="0"/>
              </a:spcBef>
              <a:spcAft>
                <a:spcPts val="0"/>
              </a:spcAft>
              <a:buSzPts val="1980"/>
              <a:buFont typeface="Arial" panose="020B0604020202020204" pitchFamily="34" charset="0"/>
              <a:buChar char="•"/>
            </a:pPr>
            <a:r>
              <a:rPr lang="en-US" sz="2800" b="1" dirty="0">
                <a:solidFill>
                  <a:srgbClr val="FFFFFF"/>
                </a:solidFill>
              </a:rPr>
              <a:t>Impact self-esteem:</a:t>
            </a:r>
            <a:endParaRPr lang="en-US" sz="2800" dirty="0">
              <a:solidFill>
                <a:srgbClr val="FFFFFF"/>
              </a:solidFill>
            </a:endParaRPr>
          </a:p>
          <a:p>
            <a:pPr marL="228600" lvl="1">
              <a:lnSpc>
                <a:spcPct val="90000"/>
              </a:lnSpc>
              <a:spcBef>
                <a:spcPts val="1000"/>
              </a:spcBef>
              <a:buSzPts val="1980"/>
            </a:pPr>
            <a:r>
              <a:rPr lang="en-US" sz="2400" i="1" dirty="0">
                <a:solidFill>
                  <a:srgbClr val="FFFFFF"/>
                </a:solidFill>
              </a:rPr>
              <a:t>	For example, having the best final score 	in a class can increase your self-esteem 	quite a bit.</a:t>
            </a:r>
          </a:p>
          <a:p>
            <a:pPr marL="228600" lvl="0" indent="-228600">
              <a:lnSpc>
                <a:spcPct val="90000"/>
              </a:lnSpc>
              <a:spcBef>
                <a:spcPts val="1000"/>
              </a:spcBef>
              <a:spcAft>
                <a:spcPts val="0"/>
              </a:spcAft>
              <a:buSzPts val="1980"/>
              <a:buFont typeface="Arial" panose="020B0604020202020204" pitchFamily="34" charset="0"/>
              <a:buChar char="•"/>
            </a:pPr>
            <a:r>
              <a:rPr lang="en-US" sz="2800" b="1" dirty="0">
                <a:solidFill>
                  <a:srgbClr val="FFFFFF"/>
                </a:solidFill>
              </a:rPr>
              <a:t>Lead to feelings of regret &amp; envy:</a:t>
            </a:r>
            <a:endParaRPr lang="en-US" sz="2800" dirty="0">
              <a:solidFill>
                <a:srgbClr val="FFFFFF"/>
              </a:solidFill>
            </a:endParaRPr>
          </a:p>
          <a:p>
            <a:pPr marL="228600" lvl="1">
              <a:lnSpc>
                <a:spcPct val="90000"/>
              </a:lnSpc>
              <a:spcBef>
                <a:spcPts val="1000"/>
              </a:spcBef>
              <a:buSzPts val="1980"/>
            </a:pPr>
            <a:r>
              <a:rPr lang="en-US" sz="2400" i="1" dirty="0">
                <a:solidFill>
                  <a:srgbClr val="FFFFFF"/>
                </a:solidFill>
              </a:rPr>
              <a:t>	As when someone with thinning hair 	envies the thick hair of a colleague. </a:t>
            </a:r>
          </a:p>
          <a:p>
            <a:pPr marL="228600" lvl="0" indent="-228600">
              <a:lnSpc>
                <a:spcPct val="90000"/>
              </a:lnSpc>
              <a:spcBef>
                <a:spcPts val="1000"/>
              </a:spcBef>
              <a:spcAft>
                <a:spcPts val="0"/>
              </a:spcAft>
              <a:buSzPts val="1980"/>
              <a:buFont typeface="Arial" panose="020B0604020202020204" pitchFamily="34" charset="0"/>
              <a:buChar char="•"/>
            </a:pPr>
            <a:r>
              <a:rPr lang="en-US" sz="2800" b="1" dirty="0">
                <a:solidFill>
                  <a:srgbClr val="FFFFFF"/>
                </a:solidFill>
              </a:rPr>
              <a:t>Behave more competitively:</a:t>
            </a:r>
            <a:endParaRPr lang="en-US" sz="2800" dirty="0">
              <a:solidFill>
                <a:srgbClr val="FFFFFF"/>
              </a:solidFill>
            </a:endParaRPr>
          </a:p>
          <a:p>
            <a:pPr marL="228600" lvl="1">
              <a:lnSpc>
                <a:spcPct val="90000"/>
              </a:lnSpc>
              <a:spcBef>
                <a:spcPts val="1000"/>
              </a:spcBef>
              <a:buSzPts val="1980"/>
            </a:pPr>
            <a:r>
              <a:rPr lang="en-US" sz="2400" dirty="0">
                <a:solidFill>
                  <a:srgbClr val="FFFFFF"/>
                </a:solidFill>
              </a:rPr>
              <a:t>	</a:t>
            </a:r>
            <a:r>
              <a:rPr lang="en-US" sz="2400" i="1" dirty="0">
                <a:solidFill>
                  <a:srgbClr val="FFFFFF"/>
                </a:solidFill>
              </a:rPr>
              <a:t>For example, you are among the top 10% 	on your class mid-term you might feel 	competitive with the other top  students.</a:t>
            </a:r>
          </a:p>
          <a:p>
            <a:pPr marL="0" lvl="0" indent="-228600">
              <a:lnSpc>
                <a:spcPct val="90000"/>
              </a:lnSpc>
              <a:spcBef>
                <a:spcPts val="1000"/>
              </a:spcBef>
              <a:spcAft>
                <a:spcPts val="0"/>
              </a:spcAft>
              <a:buSzPts val="1980"/>
              <a:buFont typeface="Arial" panose="020B0604020202020204" pitchFamily="34" charset="0"/>
              <a:buChar char="•"/>
            </a:pPr>
            <a:endParaRPr lang="en-US" sz="2400" i="1" dirty="0">
              <a:solidFill>
                <a:srgbClr val="FFFFFF"/>
              </a:solidFill>
            </a:endParaRPr>
          </a:p>
        </p:txBody>
      </p:sp>
    </p:spTree>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10"/>
        <p:cNvGrpSpPr/>
        <p:nvPr/>
      </p:nvGrpSpPr>
      <p:grpSpPr>
        <a:xfrm>
          <a:off x="0" y="0"/>
          <a:ext cx="0" cy="0"/>
          <a:chOff x="0" y="0"/>
          <a:chExt cx="0" cy="0"/>
        </a:xfrm>
      </p:grpSpPr>
      <p:sp>
        <p:nvSpPr>
          <p:cNvPr id="411" name="Google Shape;411;p11"/>
          <p:cNvSpPr txBox="1">
            <a:spLocks noGrp="1"/>
          </p:cNvSpPr>
          <p:nvPr>
            <p:ph type="title"/>
          </p:nvPr>
        </p:nvSpPr>
        <p:spPr>
          <a:xfrm>
            <a:off x="559735" y="659933"/>
            <a:ext cx="3505495" cy="1622321"/>
          </a:xfrm>
          <a:prstGeom prst="rect">
            <a:avLst/>
          </a:prstGeom>
        </p:spPr>
        <p:txBody>
          <a:bodyPr spcFirstLastPara="1" vert="horz" lIns="91440" tIns="45720" rIns="91440" bIns="45720" rtlCol="0" anchor="ctr" anchorCtr="0">
            <a:normAutofit/>
          </a:bodyPr>
          <a:lstStyle/>
          <a:p>
            <a:pPr marL="0" lvl="0" indent="0">
              <a:spcAft>
                <a:spcPts val="0"/>
              </a:spcAft>
              <a:buClr>
                <a:srgbClr val="FFFEFF"/>
              </a:buClr>
              <a:buSzPts val="4000"/>
            </a:pPr>
            <a:r>
              <a:rPr lang="en-US" sz="3700" kern="1200">
                <a:solidFill>
                  <a:schemeClr val="tx1"/>
                </a:solidFill>
                <a:latin typeface="+mj-lt"/>
                <a:ea typeface="+mj-ea"/>
                <a:cs typeface="+mj-cs"/>
              </a:rPr>
              <a:t>Consequences of Social Comparison</a:t>
            </a:r>
          </a:p>
        </p:txBody>
      </p:sp>
      <p:sp>
        <p:nvSpPr>
          <p:cNvPr id="413" name="Google Shape;413;p11"/>
          <p:cNvSpPr txBox="1">
            <a:spLocks noGrp="1"/>
          </p:cNvSpPr>
          <p:nvPr>
            <p:ph sz="half" idx="2"/>
          </p:nvPr>
        </p:nvSpPr>
        <p:spPr>
          <a:xfrm>
            <a:off x="559737" y="2469067"/>
            <a:ext cx="3707532" cy="3785419"/>
          </a:xfrm>
          <a:prstGeom prst="rect">
            <a:avLst/>
          </a:prstGeom>
        </p:spPr>
        <p:txBody>
          <a:bodyPr spcFirstLastPara="1" vert="horz" lIns="91440" tIns="45720" rIns="91440" bIns="45720" rtlCol="0" anchorCtr="0">
            <a:normAutofit lnSpcReduction="10000"/>
          </a:bodyPr>
          <a:lstStyle/>
          <a:p>
            <a:pPr marL="228600" lvl="0">
              <a:spcBef>
                <a:spcPts val="0"/>
              </a:spcBef>
              <a:spcAft>
                <a:spcPts val="0"/>
              </a:spcAft>
              <a:buSzPct val="109999"/>
            </a:pPr>
            <a:r>
              <a:rPr lang="en-US" sz="2400" dirty="0"/>
              <a:t>Comparing your behavior to that of other people might </a:t>
            </a:r>
            <a:r>
              <a:rPr lang="en-US" sz="2400" b="1" dirty="0"/>
              <a:t>make you jealous, regretful or more motivated</a:t>
            </a:r>
            <a:r>
              <a:rPr lang="en-US" sz="2400" dirty="0"/>
              <a:t>.</a:t>
            </a:r>
          </a:p>
          <a:p>
            <a:pPr marL="228600" lvl="0">
              <a:spcBef>
                <a:spcPts val="0"/>
              </a:spcBef>
              <a:spcAft>
                <a:spcPts val="0"/>
              </a:spcAft>
              <a:buSzPct val="109999"/>
            </a:pPr>
            <a:r>
              <a:rPr lang="en-US" sz="2400" dirty="0"/>
              <a:t>Lapel stickers and online badges that proclaim </a:t>
            </a:r>
            <a:r>
              <a:rPr lang="en-US" sz="2400" b="1" dirty="0"/>
              <a:t>“I voted” or “I gave blood” </a:t>
            </a:r>
            <a:r>
              <a:rPr lang="en-US" sz="2400" dirty="0"/>
              <a:t>are common examples of leveraging social comparison to achieve positive social outcomes.</a:t>
            </a:r>
          </a:p>
        </p:txBody>
      </p:sp>
      <p:sp>
        <p:nvSpPr>
          <p:cNvPr id="98" name="Rectangle 97">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2" name="Google Shape;412;p11"/>
          <p:cNvPicPr preferRelativeResize="0">
            <a:picLocks noGrp="1"/>
          </p:cNvPicPr>
          <p:nvPr>
            <p:ph sz="half" idx="1"/>
          </p:nvPr>
        </p:nvPicPr>
        <p:blipFill rotWithShape="1">
          <a:blip r:embed="rId3"/>
          <a:stretch/>
        </p:blipFill>
        <p:spPr>
          <a:xfrm>
            <a:off x="5405862" y="1471094"/>
            <a:ext cx="6019331" cy="3912565"/>
          </a:xfrm>
          <a:prstGeom prst="rect">
            <a:avLst/>
          </a:prstGeom>
          <a:noFill/>
          <a:effectLst/>
        </p:spPr>
      </p:pic>
      <p:sp>
        <p:nvSpPr>
          <p:cNvPr id="8" name="TextBox 7">
            <a:extLst>
              <a:ext uri="{FF2B5EF4-FFF2-40B4-BE49-F238E27FC236}">
                <a16:creationId xmlns="" xmlns:a16="http://schemas.microsoft.com/office/drawing/2014/main" id="{44A46847-0ECC-4948-B225-B7693E12C129}"/>
              </a:ext>
            </a:extLst>
          </p:cNvPr>
          <p:cNvSpPr txBox="1"/>
          <p:nvPr/>
        </p:nvSpPr>
        <p:spPr>
          <a:xfrm>
            <a:off x="5537837" y="5470680"/>
            <a:ext cx="6094428" cy="276999"/>
          </a:xfrm>
          <a:prstGeom prst="rect">
            <a:avLst/>
          </a:prstGeom>
          <a:noFill/>
        </p:spPr>
        <p:txBody>
          <a:bodyPr wrap="square">
            <a:spAutoFit/>
          </a:bodyPr>
          <a:lstStyle/>
          <a:p>
            <a:pPr marL="0" lvl="0" algn="ctr">
              <a:spcBef>
                <a:spcPts val="1000"/>
              </a:spcBef>
              <a:spcAft>
                <a:spcPts val="0"/>
              </a:spcAft>
              <a:buSzPct val="110000"/>
            </a:pPr>
            <a:r>
              <a:rPr lang="en-US" sz="1200" i="1" dirty="0"/>
              <a:t>[Image: CAVE </a:t>
            </a:r>
            <a:r>
              <a:rPr lang="en-US" sz="1200" i="1" dirty="0" err="1"/>
              <a:t>CANEM</a:t>
            </a:r>
            <a:r>
              <a:rPr lang="en-US" sz="1200" i="1" dirty="0"/>
              <a:t>, http://goo.gl/ifKSiE, CC BY 2.0, http://goo.gl/v4Y0Zv]</a:t>
            </a:r>
            <a:endParaRPr lang="en-US" sz="1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17"/>
        <p:cNvGrpSpPr/>
        <p:nvPr/>
      </p:nvGrpSpPr>
      <p:grpSpPr>
        <a:xfrm>
          <a:off x="0" y="0"/>
          <a:ext cx="0" cy="0"/>
          <a:chOff x="0" y="0"/>
          <a:chExt cx="0" cy="0"/>
        </a:xfrm>
      </p:grpSpPr>
      <p:sp>
        <p:nvSpPr>
          <p:cNvPr id="105" name="Rectangle 104">
            <a:extLst>
              <a:ext uri="{FF2B5EF4-FFF2-40B4-BE49-F238E27FC236}">
                <a16:creationId xmlns="" xmlns:a16="http://schemas.microsoft.com/office/drawing/2014/main" id="{4C608BEB-860E-4094-8511-78603564A7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8" name="Google Shape;418;p12"/>
          <p:cNvSpPr txBox="1">
            <a:spLocks noGrp="1"/>
          </p:cNvSpPr>
          <p:nvPr>
            <p:ph type="title"/>
          </p:nvPr>
        </p:nvSpPr>
        <p:spPr>
          <a:xfrm>
            <a:off x="552632" y="1839870"/>
            <a:ext cx="3326295" cy="4363844"/>
          </a:xfrm>
          <a:prstGeom prst="rect">
            <a:avLst/>
          </a:prstGeom>
        </p:spPr>
        <p:txBody>
          <a:bodyPr spcFirstLastPara="1" lIns="91425" tIns="91425" rIns="91425" bIns="91425" anchor="t" anchorCtr="0">
            <a:normAutofit/>
          </a:bodyPr>
          <a:lstStyle/>
          <a:p>
            <a:pPr marL="0" lvl="0" indent="0" rtl="0">
              <a:spcBef>
                <a:spcPts val="0"/>
              </a:spcBef>
              <a:spcAft>
                <a:spcPts val="0"/>
              </a:spcAft>
              <a:buClr>
                <a:srgbClr val="FFFEFF"/>
              </a:buClr>
              <a:buSzPts val="4000"/>
              <a:buFont typeface="Arial"/>
              <a:buNone/>
            </a:pPr>
            <a:r>
              <a:rPr lang="en-US" sz="4000" dirty="0">
                <a:solidFill>
                  <a:srgbClr val="FFFFFF"/>
                </a:solidFill>
              </a:rPr>
              <a:t>Self-Evaluation Maintenance Model</a:t>
            </a:r>
          </a:p>
        </p:txBody>
      </p:sp>
      <p:sp>
        <p:nvSpPr>
          <p:cNvPr id="419" name="Google Shape;419;p12"/>
          <p:cNvSpPr txBox="1">
            <a:spLocks noGrp="1"/>
          </p:cNvSpPr>
          <p:nvPr>
            <p:ph sz="half" idx="1"/>
          </p:nvPr>
        </p:nvSpPr>
        <p:spPr>
          <a:xfrm>
            <a:off x="4380855" y="946995"/>
            <a:ext cx="3568892" cy="4363844"/>
          </a:xfrm>
          <a:prstGeom prst="rect">
            <a:avLst/>
          </a:prstGeom>
        </p:spPr>
        <p:txBody>
          <a:bodyPr spcFirstLastPara="1" lIns="91425" tIns="45700" rIns="91425" bIns="45700" anchorCtr="0">
            <a:noAutofit/>
          </a:bodyPr>
          <a:lstStyle/>
          <a:p>
            <a:pPr marL="228600" lvl="0" indent="-102870" rtl="0">
              <a:spcBef>
                <a:spcPts val="0"/>
              </a:spcBef>
              <a:spcAft>
                <a:spcPts val="0"/>
              </a:spcAft>
              <a:buSzPts val="1980"/>
              <a:buNone/>
            </a:pPr>
            <a:endParaRPr lang="en-US" sz="2600" dirty="0"/>
          </a:p>
          <a:p>
            <a:pPr marL="228600" lvl="0" indent="-228600" rtl="0">
              <a:spcBef>
                <a:spcPts val="1000"/>
              </a:spcBef>
              <a:spcAft>
                <a:spcPts val="0"/>
              </a:spcAft>
              <a:buSzPts val="1980"/>
              <a:buChar char="▪"/>
            </a:pPr>
            <a:r>
              <a:rPr lang="en-US" sz="2600" dirty="0"/>
              <a:t>The self-evaluation maintenance (SEM; </a:t>
            </a:r>
            <a:r>
              <a:rPr lang="en-US" sz="2600" dirty="0" err="1"/>
              <a:t>Tesser</a:t>
            </a:r>
            <a:r>
              <a:rPr lang="en-US" sz="2600" dirty="0"/>
              <a:t>, 1988) model builds on social comparison theory.</a:t>
            </a:r>
          </a:p>
          <a:p>
            <a:pPr marL="228600" lvl="0" indent="-228600" rtl="0">
              <a:spcBef>
                <a:spcPts val="1000"/>
              </a:spcBef>
              <a:spcAft>
                <a:spcPts val="0"/>
              </a:spcAft>
              <a:buSzPts val="1980"/>
              <a:buChar char="▪"/>
            </a:pPr>
            <a:r>
              <a:rPr lang="en-US" sz="2600" dirty="0"/>
              <a:t>SEM points to a range of psychological forces that help and maintain our self-evaluation and self-esteem.</a:t>
            </a:r>
          </a:p>
        </p:txBody>
      </p:sp>
      <p:cxnSp>
        <p:nvCxnSpPr>
          <p:cNvPr id="107" name="Straight Connector 106">
            <a:extLst>
              <a:ext uri="{FF2B5EF4-FFF2-40B4-BE49-F238E27FC236}">
                <a16:creationId xmlns="" xmlns:a16="http://schemas.microsoft.com/office/drawing/2014/main" id="{1F16A8D4-FE87-4604-88B2-394B5D1EB43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0" name="Google Shape;420;p12"/>
          <p:cNvSpPr txBox="1">
            <a:spLocks noGrp="1"/>
          </p:cNvSpPr>
          <p:nvPr>
            <p:ph sz="half" idx="2"/>
          </p:nvPr>
        </p:nvSpPr>
        <p:spPr>
          <a:xfrm>
            <a:off x="8338446" y="946995"/>
            <a:ext cx="3519434" cy="4363844"/>
          </a:xfrm>
          <a:prstGeom prst="rect">
            <a:avLst/>
          </a:prstGeom>
        </p:spPr>
        <p:txBody>
          <a:bodyPr spcFirstLastPara="1" lIns="91425" tIns="45700" rIns="91425" bIns="45700" anchorCtr="0">
            <a:normAutofit/>
          </a:bodyPr>
          <a:lstStyle/>
          <a:p>
            <a:pPr marL="228600" lvl="0" indent="-102870" rtl="0">
              <a:spcBef>
                <a:spcPts val="0"/>
              </a:spcBef>
              <a:spcAft>
                <a:spcPts val="0"/>
              </a:spcAft>
              <a:buSzPts val="1980"/>
              <a:buNone/>
            </a:pPr>
            <a:endParaRPr lang="en-US" sz="2600" dirty="0"/>
          </a:p>
          <a:p>
            <a:pPr marL="228600" lvl="0" indent="-228600" rtl="0">
              <a:spcBef>
                <a:spcPts val="1000"/>
              </a:spcBef>
              <a:spcAft>
                <a:spcPts val="0"/>
              </a:spcAft>
              <a:buSzPts val="1980"/>
              <a:buChar char="▪"/>
            </a:pPr>
            <a:r>
              <a:rPr lang="en-US" sz="2600" dirty="0"/>
              <a:t>SEM reveals the importance of relationship closeness affects self-evaluations.</a:t>
            </a:r>
          </a:p>
        </p:txBody>
      </p:sp>
      <p:sp>
        <p:nvSpPr>
          <p:cNvPr id="10" name="TextBox 9">
            <a:extLst>
              <a:ext uri="{FF2B5EF4-FFF2-40B4-BE49-F238E27FC236}">
                <a16:creationId xmlns="" xmlns:a16="http://schemas.microsoft.com/office/drawing/2014/main" id="{B5883F34-ABFF-4500-AE49-A31EE7872933}"/>
              </a:ext>
            </a:extLst>
          </p:cNvPr>
          <p:cNvSpPr txBox="1"/>
          <p:nvPr/>
        </p:nvSpPr>
        <p:spPr>
          <a:xfrm>
            <a:off x="5613579" y="5445512"/>
            <a:ext cx="5867222" cy="830997"/>
          </a:xfrm>
          <a:prstGeom prst="rect">
            <a:avLst/>
          </a:prstGeom>
          <a:noFill/>
        </p:spPr>
        <p:txBody>
          <a:bodyPr wrap="square">
            <a:spAutoFit/>
          </a:bodyPr>
          <a:lstStyle/>
          <a:p>
            <a:r>
              <a:rPr lang="en-US" sz="2400" b="1" i="1" dirty="0"/>
              <a:t>Self-esteem: </a:t>
            </a:r>
            <a:r>
              <a:rPr lang="en-US" sz="2400" i="1" dirty="0"/>
              <a:t>The feeling of confidence in one’s own abilities or worth.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19">
                                            <p:txEl>
                                              <p:pRg st="1" end="1"/>
                                            </p:txEl>
                                          </p:spTgt>
                                        </p:tgtEl>
                                        <p:attrNameLst>
                                          <p:attrName>style.visibility</p:attrName>
                                        </p:attrNameLst>
                                      </p:cBhvr>
                                      <p:to>
                                        <p:strVal val="visible"/>
                                      </p:to>
                                    </p:set>
                                    <p:animEffect transition="in" filter="fade">
                                      <p:cBhvr>
                                        <p:cTn id="7" dur="1000"/>
                                        <p:tgtEl>
                                          <p:spTgt spid="419">
                                            <p:txEl>
                                              <p:pRg st="1" end="1"/>
                                            </p:txEl>
                                          </p:spTgt>
                                        </p:tgtEl>
                                      </p:cBhvr>
                                    </p:animEffect>
                                    <p:anim calcmode="lin" valueType="num">
                                      <p:cBhvr>
                                        <p:cTn id="8" dur="1000" fill="hold"/>
                                        <p:tgtEl>
                                          <p:spTgt spid="41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1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19">
                                            <p:txEl>
                                              <p:pRg st="2" end="2"/>
                                            </p:txEl>
                                          </p:spTgt>
                                        </p:tgtEl>
                                        <p:attrNameLst>
                                          <p:attrName>style.visibility</p:attrName>
                                        </p:attrNameLst>
                                      </p:cBhvr>
                                      <p:to>
                                        <p:strVal val="visible"/>
                                      </p:to>
                                    </p:set>
                                    <p:animEffect transition="in" filter="fade">
                                      <p:cBhvr>
                                        <p:cTn id="14" dur="1000"/>
                                        <p:tgtEl>
                                          <p:spTgt spid="419">
                                            <p:txEl>
                                              <p:pRg st="2" end="2"/>
                                            </p:txEl>
                                          </p:spTgt>
                                        </p:tgtEl>
                                      </p:cBhvr>
                                    </p:animEffect>
                                    <p:anim calcmode="lin" valueType="num">
                                      <p:cBhvr>
                                        <p:cTn id="15" dur="1000" fill="hold"/>
                                        <p:tgtEl>
                                          <p:spTgt spid="419">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1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20">
                                            <p:txEl>
                                              <p:pRg st="1" end="1"/>
                                            </p:txEl>
                                          </p:spTgt>
                                        </p:tgtEl>
                                        <p:attrNameLst>
                                          <p:attrName>style.visibility</p:attrName>
                                        </p:attrNameLst>
                                      </p:cBhvr>
                                      <p:to>
                                        <p:strVal val="visible"/>
                                      </p:to>
                                    </p:set>
                                    <p:animEffect transition="in" filter="fade">
                                      <p:cBhvr>
                                        <p:cTn id="28" dur="1000"/>
                                        <p:tgtEl>
                                          <p:spTgt spid="420">
                                            <p:txEl>
                                              <p:pRg st="1" end="1"/>
                                            </p:txEl>
                                          </p:spTgt>
                                        </p:tgtEl>
                                      </p:cBhvr>
                                    </p:animEffect>
                                    <p:anim calcmode="lin" valueType="num">
                                      <p:cBhvr>
                                        <p:cTn id="29" dur="1000" fill="hold"/>
                                        <p:tgtEl>
                                          <p:spTgt spid="420">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420">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 grpId="0" build="p"/>
      <p:bldP spid="420" grpId="0" build="p"/>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4"/>
        <p:cNvGrpSpPr/>
        <p:nvPr/>
      </p:nvGrpSpPr>
      <p:grpSpPr>
        <a:xfrm>
          <a:off x="0" y="0"/>
          <a:ext cx="0" cy="0"/>
          <a:chOff x="0" y="0"/>
          <a:chExt cx="0" cy="0"/>
        </a:xfrm>
      </p:grpSpPr>
      <p:sp>
        <p:nvSpPr>
          <p:cNvPr id="181" name="Rectangle 180">
            <a:extLst>
              <a:ext uri="{FF2B5EF4-FFF2-40B4-BE49-F238E27FC236}">
                <a16:creationId xmlns="" xmlns:a16="http://schemas.microsoft.com/office/drawing/2014/main" id="{56C20283-73E0-40EC-8AD8-057F581F64C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28">
            <a:extLst>
              <a:ext uri="{FF2B5EF4-FFF2-40B4-BE49-F238E27FC236}">
                <a16:creationId xmlns="" xmlns:a16="http://schemas.microsoft.com/office/drawing/2014/main" id="{3FCC729B-E528-40C3-82D3-BA4375575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5" name="Freeform 26">
            <a:extLst>
              <a:ext uri="{FF2B5EF4-FFF2-40B4-BE49-F238E27FC236}">
                <a16:creationId xmlns="" xmlns:a16="http://schemas.microsoft.com/office/drawing/2014/main" id="{58F1FB8D-1842-4A04-998D-6CF047AB27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5" name="Google Shape;425;p13"/>
          <p:cNvSpPr txBox="1">
            <a:spLocks noGrp="1"/>
          </p:cNvSpPr>
          <p:nvPr>
            <p:ph type="title"/>
          </p:nvPr>
        </p:nvSpPr>
        <p:spPr>
          <a:xfrm>
            <a:off x="5192353" y="649100"/>
            <a:ext cx="7164493" cy="1325563"/>
          </a:xfrm>
          <a:prstGeom prst="rect">
            <a:avLst/>
          </a:prstGeom>
        </p:spPr>
        <p:txBody>
          <a:bodyPr spcFirstLastPara="1" lIns="228600" tIns="228600" rIns="228600" bIns="228600" anchorCtr="0">
            <a:normAutofit/>
          </a:bodyPr>
          <a:lstStyle/>
          <a:p>
            <a:pPr marL="0" lvl="0" indent="0" rtl="0">
              <a:spcBef>
                <a:spcPts val="0"/>
              </a:spcBef>
              <a:spcAft>
                <a:spcPts val="0"/>
              </a:spcAft>
              <a:buClr>
                <a:srgbClr val="FFFEFF"/>
              </a:buClr>
              <a:buSzPct val="100000"/>
              <a:buFont typeface="Arial"/>
              <a:buNone/>
            </a:pPr>
            <a:r>
              <a:rPr lang="en-US" sz="3100" dirty="0"/>
              <a:t>Experiment of Self-Evaluation Maintenance Model</a:t>
            </a:r>
          </a:p>
        </p:txBody>
      </p:sp>
      <p:pic>
        <p:nvPicPr>
          <p:cNvPr id="2" name="Picture 4" descr="Word puzzle or word game: guess the names of various flowers. Answer  included Stock Vector Image &amp; Art - Alamy">
            <a:extLst>
              <a:ext uri="{FF2B5EF4-FFF2-40B4-BE49-F238E27FC236}">
                <a16:creationId xmlns="" xmlns:a16="http://schemas.microsoft.com/office/drawing/2014/main" id="{BC989610-2D68-59C6-1FC3-41201DC936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0060" y="687994"/>
            <a:ext cx="3425957" cy="5481531"/>
          </a:xfrm>
          <a:prstGeom prst="rect">
            <a:avLst/>
          </a:prstGeom>
          <a:noFill/>
          <a:extLst>
            <a:ext uri="{909E8E84-426E-40DD-AFC4-6F175D3DCCD1}">
              <a14:hiddenFill xmlns:a14="http://schemas.microsoft.com/office/drawing/2010/main">
                <a:solidFill>
                  <a:srgbClr val="FFFFFF"/>
                </a:solidFill>
              </a14:hiddenFill>
            </a:ext>
          </a:extLst>
        </p:spPr>
      </p:pic>
      <p:sp>
        <p:nvSpPr>
          <p:cNvPr id="426" name="Google Shape;426;p13"/>
          <p:cNvSpPr txBox="1">
            <a:spLocks noGrp="1"/>
          </p:cNvSpPr>
          <p:nvPr>
            <p:ph idx="1"/>
          </p:nvPr>
        </p:nvSpPr>
        <p:spPr>
          <a:xfrm>
            <a:off x="4550923" y="1974663"/>
            <a:ext cx="7161017" cy="4154361"/>
          </a:xfrm>
          <a:prstGeom prst="rect">
            <a:avLst/>
          </a:prstGeom>
        </p:spPr>
        <p:txBody>
          <a:bodyPr spcFirstLastPara="1" lIns="91425" tIns="45700" rIns="91425" bIns="45700" anchorCtr="0">
            <a:normAutofit fontScale="92500" lnSpcReduction="10000"/>
          </a:bodyPr>
          <a:lstStyle/>
          <a:p>
            <a:pPr marL="0" lvl="0" indent="0" rtl="0">
              <a:spcBef>
                <a:spcPts val="1200"/>
              </a:spcBef>
              <a:spcAft>
                <a:spcPts val="600"/>
              </a:spcAft>
              <a:buSzPts val="1980"/>
              <a:buNone/>
            </a:pPr>
            <a:r>
              <a:rPr lang="en-US" dirty="0"/>
              <a:t>In one study, </a:t>
            </a:r>
            <a:r>
              <a:rPr lang="en-US" dirty="0" err="1"/>
              <a:t>Tesser</a:t>
            </a:r>
            <a:r>
              <a:rPr lang="en-US" dirty="0"/>
              <a:t> and Smith (1980) asked people to play a verbal game in which they were given the opportunity to receive clues from a partner.</a:t>
            </a:r>
          </a:p>
          <a:p>
            <a:pPr marL="0" lvl="0" indent="0" rtl="0">
              <a:spcBef>
                <a:spcPts val="1200"/>
              </a:spcBef>
              <a:spcAft>
                <a:spcPts val="600"/>
              </a:spcAft>
              <a:buSzPts val="1980"/>
              <a:buNone/>
            </a:pPr>
            <a:r>
              <a:rPr lang="en-US" dirty="0"/>
              <a:t>These clues could be used to help them guess the correct word in a word game. Half the participants were told the game was related to intelligence whereas the other half were not.</a:t>
            </a:r>
          </a:p>
          <a:p>
            <a:pPr marL="0" lvl="0" indent="0" rtl="0">
              <a:spcBef>
                <a:spcPts val="1200"/>
              </a:spcBef>
              <a:spcAft>
                <a:spcPts val="600"/>
              </a:spcAft>
              <a:buSzPts val="1980"/>
              <a:buNone/>
            </a:pPr>
            <a:r>
              <a:rPr lang="en-US" dirty="0"/>
              <a:t>Additionally, half the participants were paired with a close friend, but the other half played with a stranger.</a:t>
            </a:r>
          </a:p>
        </p:txBody>
      </p:sp>
      <p:pic>
        <p:nvPicPr>
          <p:cNvPr id="114" name="Graphic 113" descr="Playbook">
            <a:extLst>
              <a:ext uri="{FF2B5EF4-FFF2-40B4-BE49-F238E27FC236}">
                <a16:creationId xmlns="" xmlns:a16="http://schemas.microsoft.com/office/drawing/2014/main" id="{B3D2A2FB-81FD-1000-C186-8956FA6D2B1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4407412" y="779036"/>
            <a:ext cx="967227" cy="967227"/>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24"/>
        <p:cNvGrpSpPr/>
        <p:nvPr/>
      </p:nvGrpSpPr>
      <p:grpSpPr>
        <a:xfrm>
          <a:off x="0" y="0"/>
          <a:ext cx="0" cy="0"/>
          <a:chOff x="0" y="0"/>
          <a:chExt cx="0" cy="0"/>
        </a:xfrm>
      </p:grpSpPr>
      <p:sp>
        <p:nvSpPr>
          <p:cNvPr id="181" name="Rectangle 180">
            <a:extLst>
              <a:ext uri="{FF2B5EF4-FFF2-40B4-BE49-F238E27FC236}">
                <a16:creationId xmlns="" xmlns:a16="http://schemas.microsoft.com/office/drawing/2014/main" id="{56C20283-73E0-40EC-8AD8-057F581F64C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28">
            <a:extLst>
              <a:ext uri="{FF2B5EF4-FFF2-40B4-BE49-F238E27FC236}">
                <a16:creationId xmlns="" xmlns:a16="http://schemas.microsoft.com/office/drawing/2014/main" id="{3FCC729B-E528-40C3-82D3-BA4375575E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5" name="Freeform 26">
            <a:extLst>
              <a:ext uri="{FF2B5EF4-FFF2-40B4-BE49-F238E27FC236}">
                <a16:creationId xmlns="" xmlns:a16="http://schemas.microsoft.com/office/drawing/2014/main" id="{58F1FB8D-1842-4A04-998D-6CF047AB279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5" name="Google Shape;425;p13"/>
          <p:cNvSpPr txBox="1">
            <a:spLocks noGrp="1"/>
          </p:cNvSpPr>
          <p:nvPr>
            <p:ph type="title"/>
          </p:nvPr>
        </p:nvSpPr>
        <p:spPr>
          <a:xfrm>
            <a:off x="5192353" y="649100"/>
            <a:ext cx="7164493" cy="1325563"/>
          </a:xfrm>
          <a:prstGeom prst="rect">
            <a:avLst/>
          </a:prstGeom>
        </p:spPr>
        <p:txBody>
          <a:bodyPr spcFirstLastPara="1" lIns="228600" tIns="228600" rIns="228600" bIns="228600" anchorCtr="0">
            <a:normAutofit/>
          </a:bodyPr>
          <a:lstStyle/>
          <a:p>
            <a:pPr marL="0" lvl="0" indent="0" rtl="0">
              <a:spcBef>
                <a:spcPts val="0"/>
              </a:spcBef>
              <a:spcAft>
                <a:spcPts val="0"/>
              </a:spcAft>
              <a:buClr>
                <a:srgbClr val="FFFEFF"/>
              </a:buClr>
              <a:buSzPct val="100000"/>
              <a:buFont typeface="Arial"/>
              <a:buNone/>
            </a:pPr>
            <a:r>
              <a:rPr lang="en-US" sz="3100" dirty="0"/>
              <a:t>Experiment of Self-Evaluation Maintenance Model</a:t>
            </a:r>
          </a:p>
        </p:txBody>
      </p:sp>
      <p:pic>
        <p:nvPicPr>
          <p:cNvPr id="2" name="Picture 4" descr="Word puzzle or word game: guess the names of various flowers. Answer  included Stock Vector Image &amp; Art - Alamy">
            <a:extLst>
              <a:ext uri="{FF2B5EF4-FFF2-40B4-BE49-F238E27FC236}">
                <a16:creationId xmlns="" xmlns:a16="http://schemas.microsoft.com/office/drawing/2014/main" id="{BC989610-2D68-59C6-1FC3-41201DC936F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0060" y="687994"/>
            <a:ext cx="3425957" cy="5481531"/>
          </a:xfrm>
          <a:prstGeom prst="rect">
            <a:avLst/>
          </a:prstGeom>
          <a:noFill/>
          <a:extLst>
            <a:ext uri="{909E8E84-426E-40DD-AFC4-6F175D3DCCD1}">
              <a14:hiddenFill xmlns:a14="http://schemas.microsoft.com/office/drawing/2010/main">
                <a:solidFill>
                  <a:srgbClr val="FFFFFF"/>
                </a:solidFill>
              </a14:hiddenFill>
            </a:ext>
          </a:extLst>
        </p:spPr>
      </p:pic>
      <p:sp>
        <p:nvSpPr>
          <p:cNvPr id="426" name="Google Shape;426;p13"/>
          <p:cNvSpPr txBox="1">
            <a:spLocks noGrp="1"/>
          </p:cNvSpPr>
          <p:nvPr>
            <p:ph idx="1"/>
          </p:nvPr>
        </p:nvSpPr>
        <p:spPr>
          <a:xfrm>
            <a:off x="4550923" y="1974663"/>
            <a:ext cx="7161017" cy="4154361"/>
          </a:xfrm>
          <a:prstGeom prst="rect">
            <a:avLst/>
          </a:prstGeom>
        </p:spPr>
        <p:txBody>
          <a:bodyPr spcFirstLastPara="1" vert="horz" lIns="91425" tIns="45700" rIns="91425" bIns="45700" rtlCol="0" anchorCtr="0">
            <a:normAutofit/>
          </a:bodyPr>
          <a:lstStyle/>
          <a:p>
            <a:pPr marL="0" indent="0">
              <a:spcBef>
                <a:spcPts val="1200"/>
              </a:spcBef>
              <a:spcAft>
                <a:spcPts val="600"/>
              </a:spcAft>
              <a:buSzPts val="1980"/>
              <a:buNone/>
            </a:pPr>
            <a:r>
              <a:rPr lang="en-US" dirty="0"/>
              <a:t>Results show that participants who were led to believe the task was self-relevant or having to do with intelligence provided more difficult clues when their partner was a friend versus a stranger - suggesting a competitive uptick associated with relationship closeness.</a:t>
            </a:r>
          </a:p>
          <a:p>
            <a:pPr marL="0" indent="0">
              <a:spcBef>
                <a:spcPts val="1200"/>
              </a:spcBef>
              <a:spcAft>
                <a:spcPts val="600"/>
              </a:spcAft>
              <a:buSzPts val="1980"/>
              <a:buNone/>
            </a:pPr>
            <a:r>
              <a:rPr lang="en-US" dirty="0"/>
              <a:t>However, when performance was implied to be irrelevant to the self, partners gave easier clues to friends than strangers.</a:t>
            </a:r>
          </a:p>
        </p:txBody>
      </p:sp>
      <p:pic>
        <p:nvPicPr>
          <p:cNvPr id="114" name="Graphic 113" descr="Playbook">
            <a:extLst>
              <a:ext uri="{FF2B5EF4-FFF2-40B4-BE49-F238E27FC236}">
                <a16:creationId xmlns="" xmlns:a16="http://schemas.microsoft.com/office/drawing/2014/main" id="{B3D2A2FB-81FD-1000-C186-8956FA6D2B1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4407412" y="779036"/>
            <a:ext cx="967227" cy="967227"/>
          </a:xfrm>
          <a:prstGeom prst="rect">
            <a:avLst/>
          </a:prstGeom>
        </p:spPr>
      </p:pic>
    </p:spTree>
    <p:extLst>
      <p:ext uri="{BB962C8B-B14F-4D97-AF65-F5344CB8AC3E}">
        <p14:creationId xmlns:p14="http://schemas.microsoft.com/office/powerpoint/2010/main" val="323640744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30"/>
        <p:cNvGrpSpPr/>
        <p:nvPr/>
      </p:nvGrpSpPr>
      <p:grpSpPr>
        <a:xfrm>
          <a:off x="0" y="0"/>
          <a:ext cx="0" cy="0"/>
          <a:chOff x="0" y="0"/>
          <a:chExt cx="0" cy="0"/>
        </a:xfrm>
      </p:grpSpPr>
      <p:sp>
        <p:nvSpPr>
          <p:cNvPr id="431" name="Google Shape;431;p14"/>
          <p:cNvSpPr/>
          <p:nvPr/>
        </p:nvSpPr>
        <p:spPr>
          <a:xfrm>
            <a:off x="362294" y="1747681"/>
            <a:ext cx="4064925" cy="3785419"/>
          </a:xfrm>
          <a:prstGeom prst="rect">
            <a:avLst/>
          </a:prstGeom>
        </p:spPr>
        <p:txBody>
          <a:bodyPr spcFirstLastPara="1" vert="horz" lIns="91440" tIns="45720" rIns="91440" bIns="45720" rtlCol="0" anchorCtr="0">
            <a:normAutofit/>
          </a:bodyPr>
          <a:lstStyle/>
          <a:p>
            <a:pPr marR="0" lvl="0" algn="r">
              <a:lnSpc>
                <a:spcPct val="90000"/>
              </a:lnSpc>
              <a:spcBef>
                <a:spcPts val="0"/>
              </a:spcBef>
              <a:spcAft>
                <a:spcPts val="600"/>
              </a:spcAft>
            </a:pPr>
            <a:r>
              <a:rPr lang="en-US" sz="3200" dirty="0">
                <a:sym typeface="Arial"/>
              </a:rPr>
              <a:t>The SEM model suggests that managers may prefer sub-optimal candidates who aren’t likely to challenge their standing in the organization. </a:t>
            </a:r>
            <a:endParaRPr lang="en-US" sz="3200" dirty="0"/>
          </a:p>
        </p:txBody>
      </p:sp>
      <p:sp>
        <p:nvSpPr>
          <p:cNvPr id="117" name="Rectangle 116">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2" name="Google Shape;432;p14"/>
          <p:cNvPicPr preferRelativeResize="0"/>
          <p:nvPr/>
        </p:nvPicPr>
        <p:blipFill rotWithShape="1">
          <a:blip r:embed="rId3"/>
          <a:stretch/>
        </p:blipFill>
        <p:spPr>
          <a:xfrm>
            <a:off x="5405862" y="1177652"/>
            <a:ext cx="6019331" cy="4499449"/>
          </a:xfrm>
          <a:prstGeom prst="rect">
            <a:avLst/>
          </a:prstGeom>
          <a:noFill/>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36"/>
        <p:cNvGrpSpPr/>
        <p:nvPr/>
      </p:nvGrpSpPr>
      <p:grpSpPr>
        <a:xfrm>
          <a:off x="0" y="0"/>
          <a:ext cx="0" cy="0"/>
          <a:chOff x="0" y="0"/>
          <a:chExt cx="0" cy="0"/>
        </a:xfrm>
      </p:grpSpPr>
      <p:sp>
        <p:nvSpPr>
          <p:cNvPr id="437" name="Google Shape;437;p15"/>
          <p:cNvSpPr txBox="1">
            <a:spLocks noGrp="1"/>
          </p:cNvSpPr>
          <p:nvPr>
            <p:ph type="title"/>
          </p:nvPr>
        </p:nvSpPr>
        <p:spPr>
          <a:xfrm>
            <a:off x="850968" y="198171"/>
            <a:ext cx="3505495" cy="1622321"/>
          </a:xfrm>
          <a:prstGeom prst="rect">
            <a:avLst/>
          </a:prstGeom>
        </p:spPr>
        <p:txBody>
          <a:bodyPr spcFirstLastPara="1" vert="horz" lIns="91440" tIns="45720" rIns="91440" bIns="45720" rtlCol="0" anchor="ctr" anchorCtr="0">
            <a:normAutofit/>
          </a:bodyPr>
          <a:lstStyle/>
          <a:p>
            <a:pPr marL="0" lvl="0" indent="0" algn="r">
              <a:spcAft>
                <a:spcPts val="0"/>
              </a:spcAft>
              <a:buClr>
                <a:srgbClr val="FFFEFF"/>
              </a:buClr>
              <a:buSzPts val="4000"/>
            </a:pPr>
            <a:r>
              <a:rPr lang="en-US" b="1" kern="1200" dirty="0">
                <a:solidFill>
                  <a:schemeClr val="tx1"/>
                </a:solidFill>
                <a:latin typeface="+mj-lt"/>
                <a:ea typeface="+mj-ea"/>
                <a:cs typeface="+mj-cs"/>
              </a:rPr>
              <a:t>Individual Differences </a:t>
            </a:r>
          </a:p>
        </p:txBody>
      </p:sp>
      <p:sp>
        <p:nvSpPr>
          <p:cNvPr id="438" name="Google Shape;438;p15"/>
          <p:cNvSpPr txBox="1">
            <a:spLocks noGrp="1"/>
          </p:cNvSpPr>
          <p:nvPr>
            <p:ph sz="half" idx="1"/>
          </p:nvPr>
        </p:nvSpPr>
        <p:spPr>
          <a:xfrm>
            <a:off x="217170" y="1820492"/>
            <a:ext cx="4139293" cy="3785419"/>
          </a:xfrm>
          <a:prstGeom prst="rect">
            <a:avLst/>
          </a:prstGeom>
        </p:spPr>
        <p:txBody>
          <a:bodyPr spcFirstLastPara="1" vert="horz" lIns="91440" tIns="45720" rIns="91440" bIns="45720" rtlCol="0" anchorCtr="0">
            <a:normAutofit/>
          </a:bodyPr>
          <a:lstStyle/>
          <a:p>
            <a:pPr marL="228600" lvl="0" algn="r">
              <a:spcBef>
                <a:spcPts val="0"/>
              </a:spcBef>
              <a:spcAft>
                <a:spcPts val="600"/>
              </a:spcAft>
              <a:buSzPts val="1980"/>
            </a:pPr>
            <a:r>
              <a:rPr lang="en-US" dirty="0"/>
              <a:t>The social comparison and its effects on self-evaluation will often depend on personality &amp; individual differences.</a:t>
            </a:r>
          </a:p>
        </p:txBody>
      </p:sp>
      <p:sp>
        <p:nvSpPr>
          <p:cNvPr id="187" name="Rectangle 186">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The Comparison Trap | Psychology Today Singapore">
            <a:extLst>
              <a:ext uri="{FF2B5EF4-FFF2-40B4-BE49-F238E27FC236}">
                <a16:creationId xmlns="" xmlns:a16="http://schemas.microsoft.com/office/drawing/2014/main" id="{F3D3A335-94AA-4A06-A998-8AEE9095C4C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405862" y="1365756"/>
            <a:ext cx="6019331" cy="4123241"/>
          </a:xfrm>
          <a:prstGeom prst="rect">
            <a:avLst/>
          </a:prstGeom>
          <a:noFill/>
          <a:effectLst/>
          <a:extLst>
            <a:ext uri="{909E8E84-426E-40DD-AFC4-6F175D3DCCD1}">
              <a14:hiddenFill xmlns:a14="http://schemas.microsoft.com/office/drawing/2010/main">
                <a:solidFill>
                  <a:srgbClr val="FFFFFF"/>
                </a:solidFill>
              </a14:hiddenFill>
            </a:ext>
          </a:extLst>
        </p:spPr>
      </p:pic>
      <p:sp>
        <p:nvSpPr>
          <p:cNvPr id="13" name="Google Shape;439;p15">
            <a:extLst>
              <a:ext uri="{FF2B5EF4-FFF2-40B4-BE49-F238E27FC236}">
                <a16:creationId xmlns="" xmlns:a16="http://schemas.microsoft.com/office/drawing/2014/main" id="{F4401992-1E76-4E2F-BF72-D21D8F1B3A15}"/>
              </a:ext>
            </a:extLst>
          </p:cNvPr>
          <p:cNvSpPr txBox="1">
            <a:spLocks/>
          </p:cNvSpPr>
          <p:nvPr/>
        </p:nvSpPr>
        <p:spPr>
          <a:xfrm>
            <a:off x="484216" y="3880562"/>
            <a:ext cx="3872247" cy="2416409"/>
          </a:xfrm>
          <a:prstGeom prst="rect">
            <a:avLst/>
          </a:prstGeom>
        </p:spPr>
        <p:txBody>
          <a:bodyPr spcFirstLastPara="1" lIns="91425" tIns="45700" rIns="91425" bIns="45700"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SzPts val="1980"/>
              <a:buFont typeface="Arial" panose="020B0604020202020204" pitchFamily="34" charset="0"/>
              <a:buNone/>
            </a:pPr>
            <a:r>
              <a:rPr lang="en-US" sz="2300" i="1" dirty="0"/>
              <a:t>For example, people with mastery goals may not interpret an upward comparison as a threat to the self but more as challenge, and a hopeful sign that one can achieve a certain level of performance.</a:t>
            </a:r>
            <a:endParaRPr lang="en-US" sz="2300" dirty="0"/>
          </a:p>
          <a:p>
            <a:pPr indent="-102870" algn="r">
              <a:buSzPts val="1980"/>
              <a:buFont typeface="Arial" panose="020B0604020202020204" pitchFamily="34" charset="0"/>
              <a:buNone/>
            </a:pPr>
            <a:endParaRPr lang="en-US" sz="2300" dirty="0"/>
          </a:p>
          <a:p>
            <a:pPr indent="-102870" algn="r">
              <a:buSzPts val="1980"/>
              <a:buFont typeface="Arial" panose="020B0604020202020204" pitchFamily="34" charset="0"/>
              <a:buNone/>
            </a:pPr>
            <a:endParaRPr lang="en-US" sz="23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36"/>
        <p:cNvGrpSpPr/>
        <p:nvPr/>
      </p:nvGrpSpPr>
      <p:grpSpPr>
        <a:xfrm>
          <a:off x="0" y="0"/>
          <a:ext cx="0" cy="0"/>
          <a:chOff x="0" y="0"/>
          <a:chExt cx="0" cy="0"/>
        </a:xfrm>
      </p:grpSpPr>
      <p:sp>
        <p:nvSpPr>
          <p:cNvPr id="437" name="Google Shape;437;p15"/>
          <p:cNvSpPr txBox="1">
            <a:spLocks noGrp="1"/>
          </p:cNvSpPr>
          <p:nvPr>
            <p:ph type="title"/>
          </p:nvPr>
        </p:nvSpPr>
        <p:spPr>
          <a:xfrm>
            <a:off x="956196" y="289520"/>
            <a:ext cx="3505495" cy="1622321"/>
          </a:xfrm>
          <a:prstGeom prst="rect">
            <a:avLst/>
          </a:prstGeom>
        </p:spPr>
        <p:txBody>
          <a:bodyPr spcFirstLastPara="1" vert="horz" lIns="91440" tIns="45720" rIns="91440" bIns="45720" rtlCol="0" anchor="ctr" anchorCtr="0">
            <a:normAutofit/>
          </a:bodyPr>
          <a:lstStyle/>
          <a:p>
            <a:pPr marL="0" lvl="0" indent="0" algn="r">
              <a:spcAft>
                <a:spcPts val="0"/>
              </a:spcAft>
              <a:buClr>
                <a:srgbClr val="FFFEFF"/>
              </a:buClr>
              <a:buSzPts val="4000"/>
            </a:pPr>
            <a:r>
              <a:rPr lang="en-US" b="1" kern="1200" dirty="0">
                <a:solidFill>
                  <a:schemeClr val="tx1"/>
                </a:solidFill>
                <a:latin typeface="+mj-lt"/>
                <a:ea typeface="+mj-ea"/>
                <a:cs typeface="+mj-cs"/>
              </a:rPr>
              <a:t>Individual Differences </a:t>
            </a:r>
          </a:p>
        </p:txBody>
      </p:sp>
      <p:sp>
        <p:nvSpPr>
          <p:cNvPr id="187" name="Rectangle 186">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The Comparison Trap | Psychology Today Singapore">
            <a:extLst>
              <a:ext uri="{FF2B5EF4-FFF2-40B4-BE49-F238E27FC236}">
                <a16:creationId xmlns="" xmlns:a16="http://schemas.microsoft.com/office/drawing/2014/main" id="{F3D3A335-94AA-4A06-A998-8AEE9095C4C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405862" y="1365756"/>
            <a:ext cx="6019331" cy="4123241"/>
          </a:xfrm>
          <a:prstGeom prst="rect">
            <a:avLst/>
          </a:prstGeom>
          <a:noFill/>
          <a:effectLst/>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 xmlns:a16="http://schemas.microsoft.com/office/drawing/2014/main" id="{8AB9ECE9-3127-4D48-91E6-4E179011ADA6}"/>
              </a:ext>
            </a:extLst>
          </p:cNvPr>
          <p:cNvSpPr txBox="1"/>
          <p:nvPr/>
        </p:nvSpPr>
        <p:spPr>
          <a:xfrm>
            <a:off x="680861" y="1911841"/>
            <a:ext cx="3776840" cy="1877437"/>
          </a:xfrm>
          <a:prstGeom prst="rect">
            <a:avLst/>
          </a:prstGeom>
          <a:noFill/>
        </p:spPr>
        <p:txBody>
          <a:bodyPr wrap="square">
            <a:spAutoFit/>
          </a:bodyPr>
          <a:lstStyle/>
          <a:p>
            <a:pPr algn="r"/>
            <a:r>
              <a:rPr lang="en-US" sz="2400" b="0" i="0" u="none" strike="noStrike" baseline="0" dirty="0">
                <a:solidFill>
                  <a:srgbClr val="000000"/>
                </a:solidFill>
                <a:latin typeface="Lora" pitchFamily="2" charset="0"/>
              </a:rPr>
              <a:t>Another individual difference is whether one has a “</a:t>
            </a:r>
            <a:r>
              <a:rPr lang="en-US" sz="2400" b="0" i="0" u="none" strike="noStrike" baseline="0" dirty="0">
                <a:solidFill>
                  <a:srgbClr val="0000FF"/>
                </a:solidFill>
                <a:latin typeface="Lora" pitchFamily="2" charset="0"/>
              </a:rPr>
              <a:t>fixed mindset</a:t>
            </a:r>
            <a:r>
              <a:rPr lang="en-US" sz="2400" b="0" i="0" u="none" strike="noStrike" baseline="0" dirty="0">
                <a:solidFill>
                  <a:srgbClr val="000000"/>
                </a:solidFill>
                <a:latin typeface="Lora" pitchFamily="2" charset="0"/>
              </a:rPr>
              <a:t>” or “</a:t>
            </a:r>
            <a:r>
              <a:rPr lang="en-US" sz="2400" b="0" i="0" u="none" strike="noStrike" baseline="0" dirty="0">
                <a:solidFill>
                  <a:srgbClr val="0000FF"/>
                </a:solidFill>
                <a:latin typeface="Lora" pitchFamily="2" charset="0"/>
              </a:rPr>
              <a:t>growth mindset</a:t>
            </a:r>
            <a:r>
              <a:rPr lang="en-US" sz="2400" b="0" i="0" u="none" strike="noStrike" baseline="0" dirty="0">
                <a:solidFill>
                  <a:srgbClr val="000000"/>
                </a:solidFill>
                <a:latin typeface="Lora" pitchFamily="2" charset="0"/>
              </a:rPr>
              <a:t>” </a:t>
            </a:r>
            <a:r>
              <a:rPr lang="en-US" sz="2000" dirty="0">
                <a:solidFill>
                  <a:srgbClr val="000000"/>
                </a:solidFill>
                <a:latin typeface="Lora" pitchFamily="2" charset="0"/>
              </a:rPr>
              <a:t>(Dweck, 2007).</a:t>
            </a:r>
            <a:endParaRPr lang="en-US" sz="2400" dirty="0">
              <a:solidFill>
                <a:srgbClr val="000000"/>
              </a:solidFill>
              <a:latin typeface="Lora" pitchFamily="2" charset="0"/>
            </a:endParaRPr>
          </a:p>
        </p:txBody>
      </p:sp>
      <p:sp>
        <p:nvSpPr>
          <p:cNvPr id="14" name="TextBox 13">
            <a:extLst>
              <a:ext uri="{FF2B5EF4-FFF2-40B4-BE49-F238E27FC236}">
                <a16:creationId xmlns="" xmlns:a16="http://schemas.microsoft.com/office/drawing/2014/main" id="{95C5667C-0C4B-4285-9686-7CE982C50FF6}"/>
              </a:ext>
            </a:extLst>
          </p:cNvPr>
          <p:cNvSpPr txBox="1"/>
          <p:nvPr/>
        </p:nvSpPr>
        <p:spPr>
          <a:xfrm>
            <a:off x="400050" y="3956154"/>
            <a:ext cx="4061641" cy="2400657"/>
          </a:xfrm>
          <a:prstGeom prst="rect">
            <a:avLst/>
          </a:prstGeom>
          <a:noFill/>
        </p:spPr>
        <p:txBody>
          <a:bodyPr wrap="square">
            <a:spAutoFit/>
          </a:bodyPr>
          <a:lstStyle/>
          <a:p>
            <a:pPr algn="r"/>
            <a:r>
              <a:rPr lang="en-US" sz="1500" b="0" i="0" u="none" strike="noStrike" baseline="0" dirty="0">
                <a:solidFill>
                  <a:srgbClr val="000000"/>
                </a:solidFill>
                <a:latin typeface="Lora" pitchFamily="2" charset="0"/>
              </a:rPr>
              <a:t>People with fixed mindsets think that their abilities and talents cannot change; thus, an upward comparison will likely threaten their self-evaluation and prompt them to experience negative consequences of social comparison, such as competitive behavior, envy, or unhappiness. </a:t>
            </a:r>
            <a:r>
              <a:rPr lang="en-US" sz="1500" b="1" i="1" u="none" strike="noStrike" baseline="0" dirty="0">
                <a:solidFill>
                  <a:srgbClr val="000000"/>
                </a:solidFill>
                <a:latin typeface="Lora" pitchFamily="2" charset="0"/>
              </a:rPr>
              <a:t>People with growth mindsets, however, are likely to interpret an upward comparison as a challenge, and an opportunity to improve themselves. </a:t>
            </a:r>
            <a:endParaRPr lang="en-US" sz="1500" b="1" i="1" dirty="0"/>
          </a:p>
        </p:txBody>
      </p:sp>
    </p:spTree>
    <p:extLst>
      <p:ext uri="{BB962C8B-B14F-4D97-AF65-F5344CB8AC3E}">
        <p14:creationId xmlns:p14="http://schemas.microsoft.com/office/powerpoint/2010/main" val="3169246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sp>
        <p:nvSpPr>
          <p:cNvPr id="444" name="Google Shape;444;p16"/>
          <p:cNvSpPr txBox="1">
            <a:spLocks noGrp="1"/>
          </p:cNvSpPr>
          <p:nvPr>
            <p:ph type="title"/>
          </p:nvPr>
        </p:nvSpPr>
        <p:spPr>
          <a:xfrm>
            <a:off x="524741" y="620392"/>
            <a:ext cx="3808268" cy="5504688"/>
          </a:xfrm>
          <a:prstGeom prst="rect">
            <a:avLst/>
          </a:prstGeom>
        </p:spPr>
        <p:txBody>
          <a:bodyPr spcFirstLastPara="1" lIns="228600" tIns="228600" rIns="228600" bIns="228600" anchorCtr="0">
            <a:normAutofit/>
          </a:bodyPr>
          <a:lstStyle/>
          <a:p>
            <a:pPr marL="0" lvl="0" indent="0" algn="r" rtl="0">
              <a:spcBef>
                <a:spcPts val="0"/>
              </a:spcBef>
              <a:spcAft>
                <a:spcPts val="0"/>
              </a:spcAft>
              <a:buClr>
                <a:srgbClr val="FFFEFF"/>
              </a:buClr>
              <a:buSzPts val="4000"/>
              <a:buFont typeface="Arial"/>
              <a:buNone/>
            </a:pPr>
            <a:r>
              <a:rPr lang="en-US" sz="6000" dirty="0"/>
              <a:t>Situational factors </a:t>
            </a:r>
          </a:p>
        </p:txBody>
      </p:sp>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3663582890"/>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47">
                                            <p:graphicEl>
                                              <a:dgm id="{88BDF360-3796-4402-B63E-209913647D9D}"/>
                                            </p:graphicEl>
                                          </p:spTgt>
                                        </p:tgtEl>
                                        <p:attrNameLst>
                                          <p:attrName>style.visibility</p:attrName>
                                        </p:attrNameLst>
                                      </p:cBhvr>
                                      <p:to>
                                        <p:strVal val="visible"/>
                                      </p:to>
                                    </p:set>
                                    <p:animEffect transition="in" filter="fade">
                                      <p:cBhvr>
                                        <p:cTn id="7" dur="1000"/>
                                        <p:tgtEl>
                                          <p:spTgt spid="447">
                                            <p:graphicEl>
                                              <a:dgm id="{88BDF360-3796-4402-B63E-209913647D9D}"/>
                                            </p:graphicEl>
                                          </p:spTgt>
                                        </p:tgtEl>
                                      </p:cBhvr>
                                    </p:animEffect>
                                    <p:anim calcmode="lin" valueType="num">
                                      <p:cBhvr>
                                        <p:cTn id="8" dur="1000" fill="hold"/>
                                        <p:tgtEl>
                                          <p:spTgt spid="447">
                                            <p:graphicEl>
                                              <a:dgm id="{88BDF360-3796-4402-B63E-209913647D9D}"/>
                                            </p:graphicEl>
                                          </p:spTgt>
                                        </p:tgtEl>
                                        <p:attrNameLst>
                                          <p:attrName>ppt_x</p:attrName>
                                        </p:attrNameLst>
                                      </p:cBhvr>
                                      <p:tavLst>
                                        <p:tav tm="0">
                                          <p:val>
                                            <p:strVal val="#ppt_x"/>
                                          </p:val>
                                        </p:tav>
                                        <p:tav tm="100000">
                                          <p:val>
                                            <p:strVal val="#ppt_x"/>
                                          </p:val>
                                        </p:tav>
                                      </p:tavLst>
                                    </p:anim>
                                    <p:anim calcmode="lin" valueType="num">
                                      <p:cBhvr>
                                        <p:cTn id="9" dur="1000" fill="hold"/>
                                        <p:tgtEl>
                                          <p:spTgt spid="447">
                                            <p:graphicEl>
                                              <a:dgm id="{88BDF360-3796-4402-B63E-209913647D9D}"/>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47">
                                            <p:graphicEl>
                                              <a:dgm id="{F8D8D11A-AF63-470A-B2E7-F62ADD5DD9DE}"/>
                                            </p:graphicEl>
                                          </p:spTgt>
                                        </p:tgtEl>
                                        <p:attrNameLst>
                                          <p:attrName>style.visibility</p:attrName>
                                        </p:attrNameLst>
                                      </p:cBhvr>
                                      <p:to>
                                        <p:strVal val="visible"/>
                                      </p:to>
                                    </p:set>
                                    <p:animEffect transition="in" filter="fade">
                                      <p:cBhvr>
                                        <p:cTn id="12" dur="1000"/>
                                        <p:tgtEl>
                                          <p:spTgt spid="447">
                                            <p:graphicEl>
                                              <a:dgm id="{F8D8D11A-AF63-470A-B2E7-F62ADD5DD9DE}"/>
                                            </p:graphicEl>
                                          </p:spTgt>
                                        </p:tgtEl>
                                      </p:cBhvr>
                                    </p:animEffect>
                                    <p:anim calcmode="lin" valueType="num">
                                      <p:cBhvr>
                                        <p:cTn id="13" dur="1000" fill="hold"/>
                                        <p:tgtEl>
                                          <p:spTgt spid="447">
                                            <p:graphicEl>
                                              <a:dgm id="{F8D8D11A-AF63-470A-B2E7-F62ADD5DD9DE}"/>
                                            </p:graphicEl>
                                          </p:spTgt>
                                        </p:tgtEl>
                                        <p:attrNameLst>
                                          <p:attrName>ppt_x</p:attrName>
                                        </p:attrNameLst>
                                      </p:cBhvr>
                                      <p:tavLst>
                                        <p:tav tm="0">
                                          <p:val>
                                            <p:strVal val="#ppt_x"/>
                                          </p:val>
                                        </p:tav>
                                        <p:tav tm="100000">
                                          <p:val>
                                            <p:strVal val="#ppt_x"/>
                                          </p:val>
                                        </p:tav>
                                      </p:tavLst>
                                    </p:anim>
                                    <p:anim calcmode="lin" valueType="num">
                                      <p:cBhvr>
                                        <p:cTn id="14" dur="1000" fill="hold"/>
                                        <p:tgtEl>
                                          <p:spTgt spid="447">
                                            <p:graphicEl>
                                              <a:dgm id="{F8D8D11A-AF63-470A-B2E7-F62ADD5DD9DE}"/>
                                            </p:graphic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47">
                                            <p:graphicEl>
                                              <a:dgm id="{F6928E85-F89C-4E69-B074-14EAC5BA11EA}"/>
                                            </p:graphicEl>
                                          </p:spTgt>
                                        </p:tgtEl>
                                        <p:attrNameLst>
                                          <p:attrName>style.visibility</p:attrName>
                                        </p:attrNameLst>
                                      </p:cBhvr>
                                      <p:to>
                                        <p:strVal val="visible"/>
                                      </p:to>
                                    </p:set>
                                    <p:animEffect transition="in" filter="fade">
                                      <p:cBhvr>
                                        <p:cTn id="17" dur="1000"/>
                                        <p:tgtEl>
                                          <p:spTgt spid="447">
                                            <p:graphicEl>
                                              <a:dgm id="{F6928E85-F89C-4E69-B074-14EAC5BA11EA}"/>
                                            </p:graphicEl>
                                          </p:spTgt>
                                        </p:tgtEl>
                                      </p:cBhvr>
                                    </p:animEffect>
                                    <p:anim calcmode="lin" valueType="num">
                                      <p:cBhvr>
                                        <p:cTn id="18" dur="1000" fill="hold"/>
                                        <p:tgtEl>
                                          <p:spTgt spid="447">
                                            <p:graphicEl>
                                              <a:dgm id="{F6928E85-F89C-4E69-B074-14EAC5BA11EA}"/>
                                            </p:graphicEl>
                                          </p:spTgt>
                                        </p:tgtEl>
                                        <p:attrNameLst>
                                          <p:attrName>ppt_x</p:attrName>
                                        </p:attrNameLst>
                                      </p:cBhvr>
                                      <p:tavLst>
                                        <p:tav tm="0">
                                          <p:val>
                                            <p:strVal val="#ppt_x"/>
                                          </p:val>
                                        </p:tav>
                                        <p:tav tm="100000">
                                          <p:val>
                                            <p:strVal val="#ppt_x"/>
                                          </p:val>
                                        </p:tav>
                                      </p:tavLst>
                                    </p:anim>
                                    <p:anim calcmode="lin" valueType="num">
                                      <p:cBhvr>
                                        <p:cTn id="19" dur="1000" fill="hold"/>
                                        <p:tgtEl>
                                          <p:spTgt spid="447">
                                            <p:graphicEl>
                                              <a:dgm id="{F6928E85-F89C-4E69-B074-14EAC5BA11EA}"/>
                                            </p:graphic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47">
                                            <p:graphicEl>
                                              <a:dgm id="{0956D10B-830F-47F9-A81A-69B875D8107B}"/>
                                            </p:graphicEl>
                                          </p:spTgt>
                                        </p:tgtEl>
                                        <p:attrNameLst>
                                          <p:attrName>style.visibility</p:attrName>
                                        </p:attrNameLst>
                                      </p:cBhvr>
                                      <p:to>
                                        <p:strVal val="visible"/>
                                      </p:to>
                                    </p:set>
                                    <p:animEffect transition="in" filter="fade">
                                      <p:cBhvr>
                                        <p:cTn id="22" dur="1000"/>
                                        <p:tgtEl>
                                          <p:spTgt spid="447">
                                            <p:graphicEl>
                                              <a:dgm id="{0956D10B-830F-47F9-A81A-69B875D8107B}"/>
                                            </p:graphicEl>
                                          </p:spTgt>
                                        </p:tgtEl>
                                      </p:cBhvr>
                                    </p:animEffect>
                                    <p:anim calcmode="lin" valueType="num">
                                      <p:cBhvr>
                                        <p:cTn id="23" dur="1000" fill="hold"/>
                                        <p:tgtEl>
                                          <p:spTgt spid="447">
                                            <p:graphicEl>
                                              <a:dgm id="{0956D10B-830F-47F9-A81A-69B875D8107B}"/>
                                            </p:graphicEl>
                                          </p:spTgt>
                                        </p:tgtEl>
                                        <p:attrNameLst>
                                          <p:attrName>ppt_x</p:attrName>
                                        </p:attrNameLst>
                                      </p:cBhvr>
                                      <p:tavLst>
                                        <p:tav tm="0">
                                          <p:val>
                                            <p:strVal val="#ppt_x"/>
                                          </p:val>
                                        </p:tav>
                                        <p:tav tm="100000">
                                          <p:val>
                                            <p:strVal val="#ppt_x"/>
                                          </p:val>
                                        </p:tav>
                                      </p:tavLst>
                                    </p:anim>
                                    <p:anim calcmode="lin" valueType="num">
                                      <p:cBhvr>
                                        <p:cTn id="24" dur="1000" fill="hold"/>
                                        <p:tgtEl>
                                          <p:spTgt spid="447">
                                            <p:graphicEl>
                                              <a:dgm id="{0956D10B-830F-47F9-A81A-69B875D8107B}"/>
                                            </p:graphic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47">
                                            <p:graphicEl>
                                              <a:dgm id="{F226C708-CF22-45C9-8DB1-59DC5F511451}"/>
                                            </p:graphicEl>
                                          </p:spTgt>
                                        </p:tgtEl>
                                        <p:attrNameLst>
                                          <p:attrName>style.visibility</p:attrName>
                                        </p:attrNameLst>
                                      </p:cBhvr>
                                      <p:to>
                                        <p:strVal val="visible"/>
                                      </p:to>
                                    </p:set>
                                    <p:animEffect transition="in" filter="fade">
                                      <p:cBhvr>
                                        <p:cTn id="27" dur="1000"/>
                                        <p:tgtEl>
                                          <p:spTgt spid="447">
                                            <p:graphicEl>
                                              <a:dgm id="{F226C708-CF22-45C9-8DB1-59DC5F511451}"/>
                                            </p:graphicEl>
                                          </p:spTgt>
                                        </p:tgtEl>
                                      </p:cBhvr>
                                    </p:animEffect>
                                    <p:anim calcmode="lin" valueType="num">
                                      <p:cBhvr>
                                        <p:cTn id="28" dur="1000" fill="hold"/>
                                        <p:tgtEl>
                                          <p:spTgt spid="447">
                                            <p:graphicEl>
                                              <a:dgm id="{F226C708-CF22-45C9-8DB1-59DC5F511451}"/>
                                            </p:graphicEl>
                                          </p:spTgt>
                                        </p:tgtEl>
                                        <p:attrNameLst>
                                          <p:attrName>ppt_x</p:attrName>
                                        </p:attrNameLst>
                                      </p:cBhvr>
                                      <p:tavLst>
                                        <p:tav tm="0">
                                          <p:val>
                                            <p:strVal val="#ppt_x"/>
                                          </p:val>
                                        </p:tav>
                                        <p:tav tm="100000">
                                          <p:val>
                                            <p:strVal val="#ppt_x"/>
                                          </p:val>
                                        </p:tav>
                                      </p:tavLst>
                                    </p:anim>
                                    <p:anim calcmode="lin" valueType="num">
                                      <p:cBhvr>
                                        <p:cTn id="29" dur="1000" fill="hold"/>
                                        <p:tgtEl>
                                          <p:spTgt spid="447">
                                            <p:graphicEl>
                                              <a:dgm id="{F226C708-CF22-45C9-8DB1-59DC5F511451}"/>
                                            </p:graphic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47">
                                            <p:graphicEl>
                                              <a:dgm id="{8D46D8E7-21C2-4326-81C1-E6029D03D997}"/>
                                            </p:graphicEl>
                                          </p:spTgt>
                                        </p:tgtEl>
                                        <p:attrNameLst>
                                          <p:attrName>style.visibility</p:attrName>
                                        </p:attrNameLst>
                                      </p:cBhvr>
                                      <p:to>
                                        <p:strVal val="visible"/>
                                      </p:to>
                                    </p:set>
                                    <p:animEffect transition="in" filter="fade">
                                      <p:cBhvr>
                                        <p:cTn id="32" dur="1000"/>
                                        <p:tgtEl>
                                          <p:spTgt spid="447">
                                            <p:graphicEl>
                                              <a:dgm id="{8D46D8E7-21C2-4326-81C1-E6029D03D997}"/>
                                            </p:graphicEl>
                                          </p:spTgt>
                                        </p:tgtEl>
                                      </p:cBhvr>
                                    </p:animEffect>
                                    <p:anim calcmode="lin" valueType="num">
                                      <p:cBhvr>
                                        <p:cTn id="33" dur="1000" fill="hold"/>
                                        <p:tgtEl>
                                          <p:spTgt spid="447">
                                            <p:graphicEl>
                                              <a:dgm id="{8D46D8E7-21C2-4326-81C1-E6029D03D997}"/>
                                            </p:graphicEl>
                                          </p:spTgt>
                                        </p:tgtEl>
                                        <p:attrNameLst>
                                          <p:attrName>ppt_x</p:attrName>
                                        </p:attrNameLst>
                                      </p:cBhvr>
                                      <p:tavLst>
                                        <p:tav tm="0">
                                          <p:val>
                                            <p:strVal val="#ppt_x"/>
                                          </p:val>
                                        </p:tav>
                                        <p:tav tm="100000">
                                          <p:val>
                                            <p:strVal val="#ppt_x"/>
                                          </p:val>
                                        </p:tav>
                                      </p:tavLst>
                                    </p:anim>
                                    <p:anim calcmode="lin" valueType="num">
                                      <p:cBhvr>
                                        <p:cTn id="34" dur="1000" fill="hold"/>
                                        <p:tgtEl>
                                          <p:spTgt spid="447">
                                            <p:graphicEl>
                                              <a:dgm id="{8D46D8E7-21C2-4326-81C1-E6029D03D997}"/>
                                            </p:graphic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47">
                                            <p:graphicEl>
                                              <a:dgm id="{69A83FCF-C827-4BE9-B753-CC0A5EE01EE9}"/>
                                            </p:graphicEl>
                                          </p:spTgt>
                                        </p:tgtEl>
                                        <p:attrNameLst>
                                          <p:attrName>style.visibility</p:attrName>
                                        </p:attrNameLst>
                                      </p:cBhvr>
                                      <p:to>
                                        <p:strVal val="visible"/>
                                      </p:to>
                                    </p:set>
                                    <p:animEffect transition="in" filter="fade">
                                      <p:cBhvr>
                                        <p:cTn id="37" dur="1000"/>
                                        <p:tgtEl>
                                          <p:spTgt spid="447">
                                            <p:graphicEl>
                                              <a:dgm id="{69A83FCF-C827-4BE9-B753-CC0A5EE01EE9}"/>
                                            </p:graphicEl>
                                          </p:spTgt>
                                        </p:tgtEl>
                                      </p:cBhvr>
                                    </p:animEffect>
                                    <p:anim calcmode="lin" valueType="num">
                                      <p:cBhvr>
                                        <p:cTn id="38" dur="1000" fill="hold"/>
                                        <p:tgtEl>
                                          <p:spTgt spid="447">
                                            <p:graphicEl>
                                              <a:dgm id="{69A83FCF-C827-4BE9-B753-CC0A5EE01EE9}"/>
                                            </p:graphicEl>
                                          </p:spTgt>
                                        </p:tgtEl>
                                        <p:attrNameLst>
                                          <p:attrName>ppt_x</p:attrName>
                                        </p:attrNameLst>
                                      </p:cBhvr>
                                      <p:tavLst>
                                        <p:tav tm="0">
                                          <p:val>
                                            <p:strVal val="#ppt_x"/>
                                          </p:val>
                                        </p:tav>
                                        <p:tav tm="100000">
                                          <p:val>
                                            <p:strVal val="#ppt_x"/>
                                          </p:val>
                                        </p:tav>
                                      </p:tavLst>
                                    </p:anim>
                                    <p:anim calcmode="lin" valueType="num">
                                      <p:cBhvr>
                                        <p:cTn id="39" dur="1000" fill="hold"/>
                                        <p:tgtEl>
                                          <p:spTgt spid="447">
                                            <p:graphicEl>
                                              <a:dgm id="{69A83FCF-C827-4BE9-B753-CC0A5EE01EE9}"/>
                                            </p:graphic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47">
                                            <p:graphicEl>
                                              <a:dgm id="{37386D2B-71E7-494E-9F9A-0586CC86D902}"/>
                                            </p:graphicEl>
                                          </p:spTgt>
                                        </p:tgtEl>
                                        <p:attrNameLst>
                                          <p:attrName>style.visibility</p:attrName>
                                        </p:attrNameLst>
                                      </p:cBhvr>
                                      <p:to>
                                        <p:strVal val="visible"/>
                                      </p:to>
                                    </p:set>
                                    <p:animEffect transition="in" filter="fade">
                                      <p:cBhvr>
                                        <p:cTn id="42" dur="1000"/>
                                        <p:tgtEl>
                                          <p:spTgt spid="447">
                                            <p:graphicEl>
                                              <a:dgm id="{37386D2B-71E7-494E-9F9A-0586CC86D902}"/>
                                            </p:graphicEl>
                                          </p:spTgt>
                                        </p:tgtEl>
                                      </p:cBhvr>
                                    </p:animEffect>
                                    <p:anim calcmode="lin" valueType="num">
                                      <p:cBhvr>
                                        <p:cTn id="43" dur="1000" fill="hold"/>
                                        <p:tgtEl>
                                          <p:spTgt spid="447">
                                            <p:graphicEl>
                                              <a:dgm id="{37386D2B-71E7-494E-9F9A-0586CC86D902}"/>
                                            </p:graphicEl>
                                          </p:spTgt>
                                        </p:tgtEl>
                                        <p:attrNameLst>
                                          <p:attrName>ppt_x</p:attrName>
                                        </p:attrNameLst>
                                      </p:cBhvr>
                                      <p:tavLst>
                                        <p:tav tm="0">
                                          <p:val>
                                            <p:strVal val="#ppt_x"/>
                                          </p:val>
                                        </p:tav>
                                        <p:tav tm="100000">
                                          <p:val>
                                            <p:strVal val="#ppt_x"/>
                                          </p:val>
                                        </p:tav>
                                      </p:tavLst>
                                    </p:anim>
                                    <p:anim calcmode="lin" valueType="num">
                                      <p:cBhvr>
                                        <p:cTn id="44" dur="1000" fill="hold"/>
                                        <p:tgtEl>
                                          <p:spTgt spid="447">
                                            <p:graphicEl>
                                              <a:dgm id="{37386D2B-71E7-494E-9F9A-0586CC86D902}"/>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Sub>
          <a:bldDgm/>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sp>
        <p:nvSpPr>
          <p:cNvPr id="444" name="Google Shape;444;p16"/>
          <p:cNvSpPr txBox="1">
            <a:spLocks noGrp="1"/>
          </p:cNvSpPr>
          <p:nvPr>
            <p:ph type="title"/>
          </p:nvPr>
        </p:nvSpPr>
        <p:spPr>
          <a:xfrm>
            <a:off x="568556" y="1086432"/>
            <a:ext cx="3808268" cy="2504773"/>
          </a:xfrm>
          <a:prstGeom prst="rect">
            <a:avLst/>
          </a:prstGeom>
        </p:spPr>
        <p:txBody>
          <a:bodyPr spcFirstLastPara="1" lIns="228600" tIns="228600" rIns="228600" bIns="228600" anchorCtr="0">
            <a:normAutofit/>
          </a:bodyPr>
          <a:lstStyle/>
          <a:p>
            <a:pPr marL="0" lvl="0" indent="0" algn="r" rtl="0">
              <a:spcBef>
                <a:spcPts val="0"/>
              </a:spcBef>
              <a:spcAft>
                <a:spcPts val="0"/>
              </a:spcAft>
              <a:buClr>
                <a:srgbClr val="FFFEFF"/>
              </a:buClr>
              <a:buSzPts val="4000"/>
              <a:buFont typeface="Arial"/>
              <a:buNone/>
            </a:pPr>
            <a:r>
              <a:rPr lang="en-US" sz="6000" dirty="0"/>
              <a:t>Situational factors </a:t>
            </a:r>
          </a:p>
        </p:txBody>
      </p:sp>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3651154133"/>
              </p:ext>
            </p:extLst>
          </p:nvPr>
        </p:nvGraphicFramePr>
        <p:xfrm>
          <a:off x="4817165" y="620392"/>
          <a:ext cx="6263640" cy="1208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Group 1">
            <a:extLst>
              <a:ext uri="{FF2B5EF4-FFF2-40B4-BE49-F238E27FC236}">
                <a16:creationId xmlns="" xmlns:a16="http://schemas.microsoft.com/office/drawing/2014/main" id="{D5D2FA10-9FAF-4B29-BB18-2A279AE507F3}"/>
              </a:ext>
            </a:extLst>
          </p:cNvPr>
          <p:cNvGrpSpPr/>
          <p:nvPr/>
        </p:nvGrpSpPr>
        <p:grpSpPr>
          <a:xfrm>
            <a:off x="800100" y="1936046"/>
            <a:ext cx="10378440" cy="4602981"/>
            <a:chOff x="800100" y="1936046"/>
            <a:chExt cx="10378440" cy="4602981"/>
          </a:xfrm>
        </p:grpSpPr>
        <p:sp>
          <p:nvSpPr>
            <p:cNvPr id="5" name="TextBox 4">
              <a:extLst>
                <a:ext uri="{FF2B5EF4-FFF2-40B4-BE49-F238E27FC236}">
                  <a16:creationId xmlns="" xmlns:a16="http://schemas.microsoft.com/office/drawing/2014/main" id="{DE156FA2-148F-4DDF-9AD0-C0D57707358E}"/>
                </a:ext>
              </a:extLst>
            </p:cNvPr>
            <p:cNvSpPr txBox="1"/>
            <p:nvPr/>
          </p:nvSpPr>
          <p:spPr>
            <a:xfrm>
              <a:off x="4661992" y="1936046"/>
              <a:ext cx="6516548" cy="1569660"/>
            </a:xfrm>
            <a:prstGeom prst="rect">
              <a:avLst/>
            </a:prstGeom>
            <a:noFill/>
          </p:spPr>
          <p:txBody>
            <a:bodyPr wrap="square">
              <a:spAutoFit/>
            </a:bodyPr>
            <a:lstStyle/>
            <a:p>
              <a:r>
                <a:rPr lang="en-US" sz="2400" b="1" i="0" u="none" strike="noStrike" baseline="0" dirty="0">
                  <a:solidFill>
                    <a:srgbClr val="0070C0"/>
                  </a:solidFill>
                  <a:latin typeface="Lora" pitchFamily="2" charset="0"/>
                </a:rPr>
                <a:t>As the number of comparison targets (i.e., the number of people with whom you can compare) increases, social comparison tends to decrease.</a:t>
              </a:r>
              <a:endParaRPr lang="en-US" sz="1600" b="1" dirty="0">
                <a:solidFill>
                  <a:srgbClr val="0070C0"/>
                </a:solidFill>
              </a:endParaRPr>
            </a:p>
          </p:txBody>
        </p:sp>
        <p:sp>
          <p:nvSpPr>
            <p:cNvPr id="7" name="TextBox 6">
              <a:extLst>
                <a:ext uri="{FF2B5EF4-FFF2-40B4-BE49-F238E27FC236}">
                  <a16:creationId xmlns="" xmlns:a16="http://schemas.microsoft.com/office/drawing/2014/main" id="{344DCAD6-5872-4377-B678-6B7A9C0CA1BA}"/>
                </a:ext>
              </a:extLst>
            </p:cNvPr>
            <p:cNvSpPr txBox="1"/>
            <p:nvPr/>
          </p:nvSpPr>
          <p:spPr>
            <a:xfrm>
              <a:off x="800100" y="3676705"/>
              <a:ext cx="10378440" cy="2862322"/>
            </a:xfrm>
            <a:prstGeom prst="rect">
              <a:avLst/>
            </a:prstGeom>
            <a:noFill/>
          </p:spPr>
          <p:txBody>
            <a:bodyPr wrap="square">
              <a:spAutoFit/>
            </a:bodyPr>
            <a:lstStyle/>
            <a:p>
              <a:r>
                <a:rPr lang="en-US" sz="2000" b="0" i="1" u="none" strike="noStrike" baseline="0" dirty="0">
                  <a:solidFill>
                    <a:srgbClr val="000000"/>
                  </a:solidFill>
                  <a:latin typeface="Lora" pitchFamily="2" charset="0"/>
                </a:rPr>
                <a:t>For example, imagine you are running a race with competitors of similar ability as your own, and the top 20% will receive a prize. Do you think you would try harder if there were only 10 people in the race, or if there were 100? The findings on </a:t>
              </a:r>
              <a:r>
                <a:rPr lang="en-US" sz="2000" b="0" i="1" u="none" strike="noStrike" baseline="0" dirty="0">
                  <a:solidFill>
                    <a:srgbClr val="0000FF"/>
                  </a:solidFill>
                  <a:latin typeface="Lora" pitchFamily="2" charset="0"/>
                </a:rPr>
                <a:t>N-Effect </a:t>
              </a:r>
              <a:r>
                <a:rPr lang="en-US" sz="2000" b="0" i="1" u="none" strike="noStrike" baseline="0" dirty="0">
                  <a:solidFill>
                    <a:srgbClr val="000000"/>
                  </a:solidFill>
                  <a:latin typeface="Lora" pitchFamily="2" charset="0"/>
                </a:rPr>
                <a:t>(</a:t>
              </a:r>
              <a:r>
                <a:rPr lang="en-US" sz="2000" b="0" i="1" u="none" strike="noStrike" baseline="0" dirty="0">
                  <a:solidFill>
                    <a:srgbClr val="0000FF"/>
                  </a:solidFill>
                  <a:latin typeface="Lora" pitchFamily="2" charset="0"/>
                </a:rPr>
                <a:t>Garcia &amp; Tor, 2009</a:t>
              </a:r>
              <a:r>
                <a:rPr lang="en-US" sz="2000" b="0" i="1" u="none" strike="noStrike" baseline="0" dirty="0">
                  <a:solidFill>
                    <a:srgbClr val="000000"/>
                  </a:solidFill>
                  <a:latin typeface="Lora" pitchFamily="2" charset="0"/>
                </a:rPr>
                <a:t>; </a:t>
              </a:r>
              <a:r>
                <a:rPr lang="en-US" sz="2000" b="0" i="1" u="none" strike="noStrike" baseline="0" dirty="0">
                  <a:solidFill>
                    <a:srgbClr val="0000FF"/>
                  </a:solidFill>
                  <a:latin typeface="Lora" pitchFamily="2" charset="0"/>
                </a:rPr>
                <a:t>Tor &amp; Garcia, 2010</a:t>
              </a:r>
              <a:r>
                <a:rPr lang="en-US" sz="2000" b="0" i="1" u="none" strike="noStrike" baseline="0" dirty="0">
                  <a:solidFill>
                    <a:srgbClr val="000000"/>
                  </a:solidFill>
                  <a:latin typeface="Lora" pitchFamily="2" charset="0"/>
                </a:rPr>
                <a:t>) suggest the answer is 10.</a:t>
              </a:r>
            </a:p>
            <a:p>
              <a:endParaRPr lang="en-US" sz="2000" b="0" i="1" u="none" strike="noStrike" baseline="0" dirty="0">
                <a:solidFill>
                  <a:srgbClr val="000000"/>
                </a:solidFill>
                <a:latin typeface="Lora" pitchFamily="2" charset="0"/>
              </a:endParaRPr>
            </a:p>
            <a:p>
              <a:r>
                <a:rPr lang="en-US" sz="2000" b="0" i="1" u="none" strike="noStrike" baseline="0" dirty="0">
                  <a:solidFill>
                    <a:srgbClr val="000000"/>
                  </a:solidFill>
                  <a:latin typeface="Lora" pitchFamily="2" charset="0"/>
                </a:rPr>
                <a:t>As the number of competitors increases, social comparison—one of the engines behind competitive motivation—becomes less important. Perhaps you have experienced this if you have had to give class presentations. As the number of presenters increases, you feel a decreasing amount of comparison pressure. </a:t>
              </a:r>
              <a:endParaRPr lang="en-US" sz="2000" i="1" dirty="0"/>
            </a:p>
          </p:txBody>
        </p:sp>
      </p:grpSp>
    </p:spTree>
    <p:extLst>
      <p:ext uri="{BB962C8B-B14F-4D97-AF65-F5344CB8AC3E}">
        <p14:creationId xmlns:p14="http://schemas.microsoft.com/office/powerpoint/2010/main" val="113134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48"/>
        <p:cNvGrpSpPr/>
        <p:nvPr/>
      </p:nvGrpSpPr>
      <p:grpSpPr>
        <a:xfrm>
          <a:off x="0" y="0"/>
          <a:ext cx="0" cy="0"/>
          <a:chOff x="0" y="0"/>
          <a:chExt cx="0" cy="0"/>
        </a:xfrm>
      </p:grpSpPr>
      <p:sp useBgFill="1">
        <p:nvSpPr>
          <p:cNvPr id="100" name="Rectangle 99">
            <a:extLst>
              <a:ext uri="{FF2B5EF4-FFF2-40B4-BE49-F238E27FC236}">
                <a16:creationId xmlns="" xmlns:a16="http://schemas.microsoft.com/office/drawing/2014/main" id="{9AA72BD9-2C5A-4EDC-931F-5AA08EACA0F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2" name="Picture 351" descr="White puzzle with one red piece">
            <a:extLst>
              <a:ext uri="{FF2B5EF4-FFF2-40B4-BE49-F238E27FC236}">
                <a16:creationId xmlns="" xmlns:a16="http://schemas.microsoft.com/office/drawing/2014/main" id="{B241937B-9FAC-4203-BC49-7D3750E68019}"/>
              </a:ext>
            </a:extLst>
          </p:cNvPr>
          <p:cNvPicPr>
            <a:picLocks noChangeAspect="1"/>
          </p:cNvPicPr>
          <p:nvPr/>
        </p:nvPicPr>
        <p:blipFill rotWithShape="1">
          <a:blip r:embed="rId3"/>
          <a:srcRect l="4649" r="24242"/>
          <a:stretch/>
        </p:blipFill>
        <p:spPr>
          <a:xfrm>
            <a:off x="3522468" y="10"/>
            <a:ext cx="8669532" cy="6857990"/>
          </a:xfrm>
          <a:prstGeom prst="rect">
            <a:avLst/>
          </a:prstGeom>
        </p:spPr>
      </p:pic>
      <p:sp>
        <p:nvSpPr>
          <p:cNvPr id="102" name="Rectangle 101">
            <a:extLst>
              <a:ext uri="{FF2B5EF4-FFF2-40B4-BE49-F238E27FC236}">
                <a16:creationId xmlns="" xmlns:a16="http://schemas.microsoft.com/office/drawing/2014/main" id="{DD3981AC-7B61-4947-BCF3-F7AA7FA385B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9" name="Google Shape;349;p2"/>
          <p:cNvSpPr txBox="1">
            <a:spLocks noGrp="1"/>
          </p:cNvSpPr>
          <p:nvPr>
            <p:ph type="title"/>
          </p:nvPr>
        </p:nvSpPr>
        <p:spPr>
          <a:xfrm>
            <a:off x="699135" y="1318768"/>
            <a:ext cx="4002943" cy="1124712"/>
          </a:xfrm>
          <a:prstGeom prst="rect">
            <a:avLst/>
          </a:prstGeom>
        </p:spPr>
        <p:txBody>
          <a:bodyPr spcFirstLastPara="1" lIns="228600" tIns="228600" rIns="228600" bIns="228600" anchor="b" anchorCtr="0">
            <a:noAutofit/>
          </a:bodyPr>
          <a:lstStyle/>
          <a:p>
            <a:pPr marL="0" lvl="0" indent="0" rtl="0">
              <a:spcBef>
                <a:spcPts val="0"/>
              </a:spcBef>
              <a:spcAft>
                <a:spcPts val="0"/>
              </a:spcAft>
              <a:buClr>
                <a:srgbClr val="FFFEFF"/>
              </a:buClr>
              <a:buSzPts val="4000"/>
              <a:buFont typeface="Arial"/>
              <a:buNone/>
            </a:pPr>
            <a:r>
              <a:rPr lang="en-US" sz="3200" dirty="0"/>
              <a:t>CHAPTER OUTLINE</a:t>
            </a:r>
          </a:p>
        </p:txBody>
      </p:sp>
      <p:sp>
        <p:nvSpPr>
          <p:cNvPr id="104" name="Rectangle 103">
            <a:extLst>
              <a:ext uri="{FF2B5EF4-FFF2-40B4-BE49-F238E27FC236}">
                <a16:creationId xmlns="" xmlns:a16="http://schemas.microsoft.com/office/drawing/2014/main" id="{55D4142C-5077-457F-A6AD-3FECFDB3968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6" name="Rectangle 105">
            <a:extLst>
              <a:ext uri="{FF2B5EF4-FFF2-40B4-BE49-F238E27FC236}">
                <a16:creationId xmlns="" xmlns:a16="http://schemas.microsoft.com/office/drawing/2014/main" id="{7A5F0580-5EE9-419F-96EE-B6529EF6E7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0" name="Google Shape;350;p2"/>
          <p:cNvSpPr txBox="1">
            <a:spLocks noGrp="1"/>
          </p:cNvSpPr>
          <p:nvPr>
            <p:ph idx="1"/>
          </p:nvPr>
        </p:nvSpPr>
        <p:spPr>
          <a:xfrm>
            <a:off x="699135" y="3303397"/>
            <a:ext cx="6313229" cy="3207258"/>
          </a:xfrm>
          <a:prstGeom prst="rect">
            <a:avLst/>
          </a:prstGeom>
        </p:spPr>
        <p:txBody>
          <a:bodyPr spcFirstLastPara="1" lIns="91425" tIns="45700" rIns="91425" bIns="45700" anchor="t" anchorCtr="0">
            <a:normAutofit/>
          </a:bodyPr>
          <a:lstStyle/>
          <a:p>
            <a:pPr marL="0" lvl="0" indent="0" rtl="0">
              <a:spcBef>
                <a:spcPts val="0"/>
              </a:spcBef>
              <a:spcAft>
                <a:spcPts val="0"/>
              </a:spcAft>
              <a:buSzPts val="2640"/>
              <a:buNone/>
            </a:pPr>
            <a:r>
              <a:rPr lang="en-US" sz="4000" dirty="0"/>
              <a:t>4. Social Comparison</a:t>
            </a:r>
          </a:p>
        </p:txBody>
      </p:sp>
    </p:spTree>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260771327"/>
              </p:ext>
            </p:extLst>
          </p:nvPr>
        </p:nvGraphicFramePr>
        <p:xfrm>
          <a:off x="4727173" y="620392"/>
          <a:ext cx="6263640" cy="1208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 3">
            <a:extLst>
              <a:ext uri="{FF2B5EF4-FFF2-40B4-BE49-F238E27FC236}">
                <a16:creationId xmlns="" xmlns:a16="http://schemas.microsoft.com/office/drawing/2014/main" id="{4BB2F940-DE44-7CDC-B93C-8AED5F575214}"/>
              </a:ext>
            </a:extLst>
          </p:cNvPr>
          <p:cNvGrpSpPr/>
          <p:nvPr/>
        </p:nvGrpSpPr>
        <p:grpSpPr>
          <a:xfrm>
            <a:off x="845820" y="1966186"/>
            <a:ext cx="10612755" cy="4337399"/>
            <a:chOff x="845820" y="1966186"/>
            <a:chExt cx="10612755" cy="4337399"/>
          </a:xfrm>
        </p:grpSpPr>
        <p:sp>
          <p:nvSpPr>
            <p:cNvPr id="12" name="TextBox 11">
              <a:extLst>
                <a:ext uri="{FF2B5EF4-FFF2-40B4-BE49-F238E27FC236}">
                  <a16:creationId xmlns="" xmlns:a16="http://schemas.microsoft.com/office/drawing/2014/main" id="{F8ADE8C0-9423-419F-B525-5EA23D5A99BB}"/>
                </a:ext>
              </a:extLst>
            </p:cNvPr>
            <p:cNvSpPr txBox="1"/>
            <p:nvPr/>
          </p:nvSpPr>
          <p:spPr>
            <a:xfrm>
              <a:off x="4605060" y="1966186"/>
              <a:ext cx="6853515" cy="1569660"/>
            </a:xfrm>
            <a:prstGeom prst="rect">
              <a:avLst/>
            </a:prstGeom>
            <a:noFill/>
          </p:spPr>
          <p:txBody>
            <a:bodyPr wrap="square">
              <a:spAutoFit/>
            </a:bodyPr>
            <a:lstStyle>
              <a:defPPr>
                <a:defRPr lang="en-US"/>
              </a:defPPr>
              <a:lvl1pPr>
                <a:defRPr sz="2400" b="0" i="0" u="none" strike="noStrike" baseline="0">
                  <a:solidFill>
                    <a:srgbClr val="000000"/>
                  </a:solidFill>
                  <a:latin typeface="Lora" pitchFamily="2" charset="0"/>
                </a:defRPr>
              </a:lvl1pPr>
            </a:lstStyle>
            <a:p>
              <a:r>
                <a:rPr lang="en-US" b="1" dirty="0">
                  <a:solidFill>
                    <a:srgbClr val="0070C0"/>
                  </a:solidFill>
                </a:rPr>
                <a:t>People are more influenced by social comparison when the comparison is more localized rather than being broad and general.</a:t>
              </a:r>
            </a:p>
          </p:txBody>
        </p:sp>
        <p:sp>
          <p:nvSpPr>
            <p:cNvPr id="14" name="TextBox 13">
              <a:extLst>
                <a:ext uri="{FF2B5EF4-FFF2-40B4-BE49-F238E27FC236}">
                  <a16:creationId xmlns="" xmlns:a16="http://schemas.microsoft.com/office/drawing/2014/main" id="{CC6BB315-1A16-4EDC-9924-B23F8898CE5A}"/>
                </a:ext>
              </a:extLst>
            </p:cNvPr>
            <p:cNvSpPr txBox="1"/>
            <p:nvPr/>
          </p:nvSpPr>
          <p:spPr>
            <a:xfrm>
              <a:off x="845820" y="3749040"/>
              <a:ext cx="10332719" cy="2554545"/>
            </a:xfrm>
            <a:prstGeom prst="rect">
              <a:avLst/>
            </a:prstGeom>
            <a:noFill/>
          </p:spPr>
          <p:txBody>
            <a:bodyPr wrap="square">
              <a:spAutoFit/>
            </a:bodyPr>
            <a:lstStyle>
              <a:defPPr>
                <a:defRPr lang="en-US"/>
              </a:defPPr>
              <a:lvl1pPr>
                <a:defRPr sz="2800" b="0" i="1" u="none" strike="noStrike" baseline="0">
                  <a:solidFill>
                    <a:srgbClr val="000000"/>
                  </a:solidFill>
                  <a:latin typeface="Lora" pitchFamily="2" charset="0"/>
                </a:defRPr>
              </a:lvl1pPr>
            </a:lstStyle>
            <a:p>
              <a:r>
                <a:rPr lang="en-US" sz="2000" dirty="0"/>
                <a:t>For example, if you wanted to evaluate your height by using social comparison, you could compare your height to a good friend, a group of friends, people in your workplace, or even the average height of people living in your city. Although any of these comparisons is hypothetically possible people generally rely on more local comparisons. They are more likely to compare with friends or co-workers than they are to industry or national averages. So, if you are among the tallest in your group of friends, it may very well give you a bigger boost to your self-esteem, even if you’re still among the shortest individuals at the national level. </a:t>
              </a:r>
            </a:p>
          </p:txBody>
        </p:sp>
      </p:grpSp>
      <p:sp>
        <p:nvSpPr>
          <p:cNvPr id="8" name="Google Shape;444;p16">
            <a:extLst>
              <a:ext uri="{FF2B5EF4-FFF2-40B4-BE49-F238E27FC236}">
                <a16:creationId xmlns="" xmlns:a16="http://schemas.microsoft.com/office/drawing/2014/main" id="{FBF7A0D8-60D1-E6EF-0B67-715193BA67C5}"/>
              </a:ext>
            </a:extLst>
          </p:cNvPr>
          <p:cNvSpPr txBox="1">
            <a:spLocks noGrp="1"/>
          </p:cNvSpPr>
          <p:nvPr>
            <p:ph type="title"/>
          </p:nvPr>
        </p:nvSpPr>
        <p:spPr>
          <a:xfrm>
            <a:off x="568556" y="1086432"/>
            <a:ext cx="3808268" cy="2504773"/>
          </a:xfrm>
          <a:prstGeom prst="rect">
            <a:avLst/>
          </a:prstGeom>
        </p:spPr>
        <p:txBody>
          <a:bodyPr spcFirstLastPara="1" lIns="228600" tIns="228600" rIns="228600" bIns="228600" anchorCtr="0">
            <a:normAutofit/>
          </a:bodyPr>
          <a:lstStyle/>
          <a:p>
            <a:pPr marL="0" lvl="0" indent="0" algn="r" rtl="0">
              <a:spcBef>
                <a:spcPts val="0"/>
              </a:spcBef>
              <a:spcAft>
                <a:spcPts val="0"/>
              </a:spcAft>
              <a:buClr>
                <a:srgbClr val="FFFEFF"/>
              </a:buClr>
              <a:buSzPts val="4000"/>
              <a:buFont typeface="Arial"/>
              <a:buNone/>
            </a:pPr>
            <a:r>
              <a:rPr lang="en-US" sz="6000" dirty="0"/>
              <a:t>Situational factors </a:t>
            </a:r>
          </a:p>
        </p:txBody>
      </p:sp>
    </p:spTree>
    <p:extLst>
      <p:ext uri="{BB962C8B-B14F-4D97-AF65-F5344CB8AC3E}">
        <p14:creationId xmlns:p14="http://schemas.microsoft.com/office/powerpoint/2010/main" val="2883349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AsOne/>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2256323643"/>
              </p:ext>
            </p:extLst>
          </p:nvPr>
        </p:nvGraphicFramePr>
        <p:xfrm>
          <a:off x="4727173" y="620392"/>
          <a:ext cx="6263640" cy="1208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 xmlns:a16="http://schemas.microsoft.com/office/drawing/2014/main" id="{22445116-F092-2C5B-73FF-CB7D7A164628}"/>
              </a:ext>
            </a:extLst>
          </p:cNvPr>
          <p:cNvGrpSpPr/>
          <p:nvPr/>
        </p:nvGrpSpPr>
        <p:grpSpPr>
          <a:xfrm>
            <a:off x="824865" y="2148055"/>
            <a:ext cx="9669063" cy="4089553"/>
            <a:chOff x="824865" y="2148055"/>
            <a:chExt cx="9669063" cy="4089553"/>
          </a:xfrm>
        </p:grpSpPr>
        <p:pic>
          <p:nvPicPr>
            <p:cNvPr id="3" name="Picture 2">
              <a:extLst>
                <a:ext uri="{FF2B5EF4-FFF2-40B4-BE49-F238E27FC236}">
                  <a16:creationId xmlns="" xmlns:a16="http://schemas.microsoft.com/office/drawing/2014/main" id="{FB4E35DD-D4BC-4E55-AA64-D06C48BC358D}"/>
                </a:ext>
              </a:extLst>
            </p:cNvPr>
            <p:cNvPicPr>
              <a:picLocks noChangeAspect="1"/>
            </p:cNvPicPr>
            <p:nvPr/>
          </p:nvPicPr>
          <p:blipFill>
            <a:blip r:embed="rId8"/>
            <a:stretch>
              <a:fillRect/>
            </a:stretch>
          </p:blipFill>
          <p:spPr>
            <a:xfrm>
              <a:off x="6096000" y="2148055"/>
              <a:ext cx="4397928" cy="4089553"/>
            </a:xfrm>
            <a:prstGeom prst="rect">
              <a:avLst/>
            </a:prstGeom>
          </p:spPr>
        </p:pic>
        <p:sp>
          <p:nvSpPr>
            <p:cNvPr id="10" name="TextBox 9">
              <a:extLst>
                <a:ext uri="{FF2B5EF4-FFF2-40B4-BE49-F238E27FC236}">
                  <a16:creationId xmlns="" xmlns:a16="http://schemas.microsoft.com/office/drawing/2014/main" id="{3CBE6D9A-97E0-4D88-A48B-21492D83D253}"/>
                </a:ext>
              </a:extLst>
            </p:cNvPr>
            <p:cNvSpPr txBox="1"/>
            <p:nvPr/>
          </p:nvSpPr>
          <p:spPr>
            <a:xfrm>
              <a:off x="824865" y="3429000"/>
              <a:ext cx="4915535" cy="2677656"/>
            </a:xfrm>
            <a:prstGeom prst="rect">
              <a:avLst/>
            </a:prstGeom>
            <a:noFill/>
          </p:spPr>
          <p:txBody>
            <a:bodyPr wrap="square">
              <a:spAutoFit/>
            </a:bodyPr>
            <a:lstStyle/>
            <a:p>
              <a:r>
                <a:rPr lang="en-US" sz="2400" b="0" i="1" u="none" strike="noStrike" baseline="0" dirty="0">
                  <a:solidFill>
                    <a:srgbClr val="000000"/>
                  </a:solidFill>
                  <a:latin typeface="Lora" pitchFamily="2" charset="0"/>
                </a:rPr>
                <a:t>It is natural to make comparisons between oneself and others on a variety of different standards and to compare oneself with a variety of different people. Comparisons to friends are among the most influential of all.</a:t>
              </a:r>
              <a:endParaRPr lang="en-US" sz="2400" dirty="0"/>
            </a:p>
          </p:txBody>
        </p:sp>
      </p:grpSp>
      <p:sp>
        <p:nvSpPr>
          <p:cNvPr id="7" name="TextBox 6">
            <a:extLst>
              <a:ext uri="{FF2B5EF4-FFF2-40B4-BE49-F238E27FC236}">
                <a16:creationId xmlns="" xmlns:a16="http://schemas.microsoft.com/office/drawing/2014/main" id="{75DE3F3B-2C20-4E31-BBFF-8A212A0796FC}"/>
              </a:ext>
            </a:extLst>
          </p:cNvPr>
          <p:cNvSpPr txBox="1"/>
          <p:nvPr/>
        </p:nvSpPr>
        <p:spPr>
          <a:xfrm>
            <a:off x="5906811" y="6310642"/>
            <a:ext cx="6096000" cy="246221"/>
          </a:xfrm>
          <a:prstGeom prst="rect">
            <a:avLst/>
          </a:prstGeom>
          <a:noFill/>
        </p:spPr>
        <p:txBody>
          <a:bodyPr wrap="square">
            <a:spAutoFit/>
          </a:bodyPr>
          <a:lstStyle/>
          <a:p>
            <a:r>
              <a:rPr lang="en-US" sz="1000" b="0" i="1" u="none" strike="noStrike" baseline="0" dirty="0">
                <a:solidFill>
                  <a:srgbClr val="000000"/>
                </a:solidFill>
                <a:latin typeface="Lora" pitchFamily="2" charset="0"/>
              </a:rPr>
              <a:t>[Image: Corrie M, http://goo.gl/FRbOfQ, CC BY-ND 2.0, http://goo.gl/FuDJ6c] </a:t>
            </a:r>
            <a:endParaRPr lang="en-US" sz="1000" dirty="0"/>
          </a:p>
        </p:txBody>
      </p:sp>
      <p:sp>
        <p:nvSpPr>
          <p:cNvPr id="9" name="Google Shape;444;p16">
            <a:extLst>
              <a:ext uri="{FF2B5EF4-FFF2-40B4-BE49-F238E27FC236}">
                <a16:creationId xmlns="" xmlns:a16="http://schemas.microsoft.com/office/drawing/2014/main" id="{C0348F31-07D8-8048-A6AF-09C39D1EC973}"/>
              </a:ext>
            </a:extLst>
          </p:cNvPr>
          <p:cNvSpPr txBox="1">
            <a:spLocks noGrp="1"/>
          </p:cNvSpPr>
          <p:nvPr>
            <p:ph type="title"/>
          </p:nvPr>
        </p:nvSpPr>
        <p:spPr>
          <a:xfrm>
            <a:off x="568556" y="1086432"/>
            <a:ext cx="3808268" cy="2504773"/>
          </a:xfrm>
          <a:prstGeom prst="rect">
            <a:avLst/>
          </a:prstGeom>
        </p:spPr>
        <p:txBody>
          <a:bodyPr spcFirstLastPara="1" lIns="228600" tIns="228600" rIns="228600" bIns="228600" anchorCtr="0">
            <a:normAutofit/>
          </a:bodyPr>
          <a:lstStyle/>
          <a:p>
            <a:pPr marL="0" lvl="0" indent="0" algn="r" rtl="0">
              <a:spcBef>
                <a:spcPts val="0"/>
              </a:spcBef>
              <a:spcAft>
                <a:spcPts val="0"/>
              </a:spcAft>
              <a:buClr>
                <a:srgbClr val="FFFEFF"/>
              </a:buClr>
              <a:buSzPts val="4000"/>
              <a:buFont typeface="Arial"/>
              <a:buNone/>
            </a:pPr>
            <a:r>
              <a:rPr lang="en-US" sz="6000" dirty="0"/>
              <a:t>Situational factors </a:t>
            </a:r>
          </a:p>
        </p:txBody>
      </p:sp>
    </p:spTree>
    <p:extLst>
      <p:ext uri="{BB962C8B-B14F-4D97-AF65-F5344CB8AC3E}">
        <p14:creationId xmlns:p14="http://schemas.microsoft.com/office/powerpoint/2010/main" val="2227485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3895663486"/>
              </p:ext>
            </p:extLst>
          </p:nvPr>
        </p:nvGraphicFramePr>
        <p:xfrm>
          <a:off x="4727173" y="620392"/>
          <a:ext cx="6263640" cy="1208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 name="Group 1">
            <a:extLst>
              <a:ext uri="{FF2B5EF4-FFF2-40B4-BE49-F238E27FC236}">
                <a16:creationId xmlns="" xmlns:a16="http://schemas.microsoft.com/office/drawing/2014/main" id="{9611ED87-B5B4-6505-BE4C-22EB2B78DF70}"/>
              </a:ext>
            </a:extLst>
          </p:cNvPr>
          <p:cNvGrpSpPr/>
          <p:nvPr/>
        </p:nvGrpSpPr>
        <p:grpSpPr>
          <a:xfrm>
            <a:off x="834390" y="2050867"/>
            <a:ext cx="10884133" cy="4544291"/>
            <a:chOff x="834390" y="2050867"/>
            <a:chExt cx="10884133" cy="4544291"/>
          </a:xfrm>
        </p:grpSpPr>
        <p:sp>
          <p:nvSpPr>
            <p:cNvPr id="8" name="TextBox 7">
              <a:extLst>
                <a:ext uri="{FF2B5EF4-FFF2-40B4-BE49-F238E27FC236}">
                  <a16:creationId xmlns="" xmlns:a16="http://schemas.microsoft.com/office/drawing/2014/main" id="{FF2A33F3-00B4-4373-81D5-B1020E222377}"/>
                </a:ext>
              </a:extLst>
            </p:cNvPr>
            <p:cNvSpPr txBox="1"/>
            <p:nvPr/>
          </p:nvSpPr>
          <p:spPr>
            <a:xfrm>
              <a:off x="4727173" y="2050867"/>
              <a:ext cx="6991350" cy="1569660"/>
            </a:xfrm>
            <a:prstGeom prst="rect">
              <a:avLst/>
            </a:prstGeom>
            <a:noFill/>
          </p:spPr>
          <p:txBody>
            <a:bodyPr wrap="square">
              <a:spAutoFit/>
            </a:bodyPr>
            <a:lstStyle>
              <a:defPPr>
                <a:defRPr lang="en-US"/>
              </a:defPPr>
              <a:lvl1pPr>
                <a:defRPr sz="2400" b="0" i="0" u="none" strike="noStrike" baseline="0">
                  <a:solidFill>
                    <a:srgbClr val="000000"/>
                  </a:solidFill>
                  <a:latin typeface="Lora" pitchFamily="2" charset="0"/>
                </a:defRPr>
              </a:lvl1pPr>
            </a:lstStyle>
            <a:p>
              <a:r>
                <a:rPr lang="en-US" b="1" dirty="0">
                  <a:solidFill>
                    <a:srgbClr val="0070C0"/>
                  </a:solidFill>
                </a:rPr>
                <a:t>Social comparison involves the proximity of a standard - such as the #1 ranking or other qualitative threshold. One consequence of this is an increase in competitive behavior. </a:t>
              </a:r>
            </a:p>
          </p:txBody>
        </p:sp>
        <p:sp>
          <p:nvSpPr>
            <p:cNvPr id="11" name="TextBox 10">
              <a:extLst>
                <a:ext uri="{FF2B5EF4-FFF2-40B4-BE49-F238E27FC236}">
                  <a16:creationId xmlns="" xmlns:a16="http://schemas.microsoft.com/office/drawing/2014/main" id="{16A5858B-800E-43AB-9BE6-6BF629D2C12D}"/>
                </a:ext>
              </a:extLst>
            </p:cNvPr>
            <p:cNvSpPr txBox="1"/>
            <p:nvPr/>
          </p:nvSpPr>
          <p:spPr>
            <a:xfrm>
              <a:off x="834390" y="3732836"/>
              <a:ext cx="10652760" cy="2862322"/>
            </a:xfrm>
            <a:prstGeom prst="rect">
              <a:avLst/>
            </a:prstGeom>
            <a:noFill/>
          </p:spPr>
          <p:txBody>
            <a:bodyPr wrap="square">
              <a:spAutoFit/>
            </a:bodyPr>
            <a:lstStyle>
              <a:defPPr>
                <a:defRPr lang="en-US"/>
              </a:defPPr>
              <a:lvl1pPr>
                <a:defRPr b="0" i="1" u="none" strike="noStrike" baseline="0">
                  <a:solidFill>
                    <a:srgbClr val="000000"/>
                  </a:solidFill>
                  <a:latin typeface="Lora" pitchFamily="2" charset="0"/>
                </a:defRPr>
              </a:lvl1pPr>
            </a:lstStyle>
            <a:p>
              <a:r>
                <a:rPr lang="en-US" dirty="0"/>
                <a:t>For example, in childhood games, if someone shouts, “First one to the tree is the coolest-person-in the-world!” then the children who are nearest the tree will tug and pull at each other for the lead. However, if someone shouts, “Last one there is a rotten-egg!” then the children who are in last place will be the ones tugging and pulling each other to get ahead. In the proximity of a standard, social comparison concerns increase. We also see this in rankings. Rivals ranked #2 and #3, for instance, are less willing to maximize joint gains (in which they both benefit) if it means their opponent will benefit more, compared to rivals ranked #202 and #203 (Garcia, Tor, &amp; Gonzalez, 2006; Garcia &amp; Tor, 2007). These latter rivals are so far from the #1 rank (i.e., the standard) that it does not bother them if their opponent benefits more than them. Thus, social comparison concerns are only important in the proximity of a standard. </a:t>
              </a:r>
            </a:p>
          </p:txBody>
        </p:sp>
      </p:grpSp>
      <p:sp>
        <p:nvSpPr>
          <p:cNvPr id="13" name="Google Shape;444;p16">
            <a:extLst>
              <a:ext uri="{FF2B5EF4-FFF2-40B4-BE49-F238E27FC236}">
                <a16:creationId xmlns="" xmlns:a16="http://schemas.microsoft.com/office/drawing/2014/main" id="{DC6737FC-0051-41A4-8E34-06CC1AFCB3E8}"/>
              </a:ext>
            </a:extLst>
          </p:cNvPr>
          <p:cNvSpPr txBox="1">
            <a:spLocks noGrp="1"/>
          </p:cNvSpPr>
          <p:nvPr>
            <p:ph type="title"/>
          </p:nvPr>
        </p:nvSpPr>
        <p:spPr>
          <a:xfrm>
            <a:off x="629516" y="216103"/>
            <a:ext cx="3808268" cy="2504773"/>
          </a:xfrm>
          <a:prstGeom prst="rect">
            <a:avLst/>
          </a:prstGeom>
        </p:spPr>
        <p:txBody>
          <a:bodyPr spcFirstLastPara="1" lIns="228600" tIns="228600" rIns="228600" bIns="228600" anchorCtr="0">
            <a:normAutofit/>
          </a:bodyPr>
          <a:lstStyle/>
          <a:p>
            <a:pPr marL="0" lvl="0" indent="0" rtl="0">
              <a:spcBef>
                <a:spcPts val="0"/>
              </a:spcBef>
              <a:spcAft>
                <a:spcPts val="0"/>
              </a:spcAft>
              <a:buClr>
                <a:srgbClr val="FFFEFF"/>
              </a:buClr>
              <a:buSzPts val="4000"/>
              <a:buFont typeface="Arial"/>
              <a:buNone/>
            </a:pPr>
            <a:r>
              <a:rPr lang="en-US" sz="6000" dirty="0"/>
              <a:t>Situational factors </a:t>
            </a:r>
          </a:p>
        </p:txBody>
      </p:sp>
    </p:spTree>
    <p:extLst>
      <p:ext uri="{BB962C8B-B14F-4D97-AF65-F5344CB8AC3E}">
        <p14:creationId xmlns:p14="http://schemas.microsoft.com/office/powerpoint/2010/main" val="132304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Effect transition="in" filter="fade">
                                      <p:cBhvr>
                                        <p:cTn id="7" dur="1000"/>
                                        <p:tgtEl>
                                          <p:spTgt spid="447"/>
                                        </p:tgtEl>
                                      </p:cBhvr>
                                    </p:animEffect>
                                    <p:anim calcmode="lin" valueType="num">
                                      <p:cBhvr>
                                        <p:cTn id="8" dur="1000" fill="hold"/>
                                        <p:tgtEl>
                                          <p:spTgt spid="447"/>
                                        </p:tgtEl>
                                        <p:attrNameLst>
                                          <p:attrName>ppt_x</p:attrName>
                                        </p:attrNameLst>
                                      </p:cBhvr>
                                      <p:tavLst>
                                        <p:tav tm="0">
                                          <p:val>
                                            <p:strVal val="#ppt_x"/>
                                          </p:val>
                                        </p:tav>
                                        <p:tav tm="100000">
                                          <p:val>
                                            <p:strVal val="#ppt_x"/>
                                          </p:val>
                                        </p:tav>
                                      </p:tavLst>
                                    </p:anim>
                                    <p:anim calcmode="lin" valueType="num">
                                      <p:cBhvr>
                                        <p:cTn id="9" dur="1000" fill="hold"/>
                                        <p:tgtEl>
                                          <p:spTgt spid="44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43"/>
        <p:cNvGrpSpPr/>
        <p:nvPr/>
      </p:nvGrpSpPr>
      <p:grpSpPr>
        <a:xfrm>
          <a:off x="0" y="0"/>
          <a:ext cx="0" cy="0"/>
          <a:chOff x="0" y="0"/>
          <a:chExt cx="0" cy="0"/>
        </a:xfrm>
      </p:grpSpPr>
      <p:graphicFrame>
        <p:nvGraphicFramePr>
          <p:cNvPr id="447" name="Google Shape;445;p16">
            <a:extLst>
              <a:ext uri="{FF2B5EF4-FFF2-40B4-BE49-F238E27FC236}">
                <a16:creationId xmlns="" xmlns:a16="http://schemas.microsoft.com/office/drawing/2014/main" id="{352A90C7-B665-474B-8854-11AD582355E9}"/>
              </a:ext>
            </a:extLst>
          </p:cNvPr>
          <p:cNvGraphicFramePr>
            <a:graphicFrameLocks noGrp="1"/>
          </p:cNvGraphicFramePr>
          <p:nvPr>
            <p:ph idx="1"/>
            <p:extLst>
              <p:ext uri="{D42A27DB-BD31-4B8C-83A1-F6EECF244321}">
                <p14:modId xmlns:p14="http://schemas.microsoft.com/office/powerpoint/2010/main" val="1388505739"/>
              </p:ext>
            </p:extLst>
          </p:nvPr>
        </p:nvGraphicFramePr>
        <p:xfrm>
          <a:off x="4727173" y="620392"/>
          <a:ext cx="6263640" cy="1208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Google Shape;444;p16">
            <a:extLst>
              <a:ext uri="{FF2B5EF4-FFF2-40B4-BE49-F238E27FC236}">
                <a16:creationId xmlns="" xmlns:a16="http://schemas.microsoft.com/office/drawing/2014/main" id="{4763AFDF-5237-476D-8FB8-CB9AB59A3466}"/>
              </a:ext>
            </a:extLst>
          </p:cNvPr>
          <p:cNvSpPr txBox="1">
            <a:spLocks noGrp="1"/>
          </p:cNvSpPr>
          <p:nvPr>
            <p:ph type="title"/>
          </p:nvPr>
        </p:nvSpPr>
        <p:spPr>
          <a:xfrm>
            <a:off x="629516" y="216103"/>
            <a:ext cx="3808268" cy="2504773"/>
          </a:xfrm>
          <a:prstGeom prst="rect">
            <a:avLst/>
          </a:prstGeom>
        </p:spPr>
        <p:txBody>
          <a:bodyPr spcFirstLastPara="1" lIns="228600" tIns="228600" rIns="228600" bIns="228600" anchorCtr="0">
            <a:normAutofit/>
          </a:bodyPr>
          <a:lstStyle/>
          <a:p>
            <a:pPr marL="0" lvl="0" indent="0" rtl="0">
              <a:spcBef>
                <a:spcPts val="0"/>
              </a:spcBef>
              <a:spcAft>
                <a:spcPts val="0"/>
              </a:spcAft>
              <a:buClr>
                <a:srgbClr val="FFFEFF"/>
              </a:buClr>
              <a:buSzPts val="4000"/>
              <a:buFont typeface="Arial"/>
              <a:buNone/>
            </a:pPr>
            <a:r>
              <a:rPr lang="en-US" sz="6000" dirty="0"/>
              <a:t>Situational factors </a:t>
            </a:r>
          </a:p>
        </p:txBody>
      </p:sp>
      <p:grpSp>
        <p:nvGrpSpPr>
          <p:cNvPr id="2" name="Group 1">
            <a:extLst>
              <a:ext uri="{FF2B5EF4-FFF2-40B4-BE49-F238E27FC236}">
                <a16:creationId xmlns="" xmlns:a16="http://schemas.microsoft.com/office/drawing/2014/main" id="{700485E4-94C7-141F-D7CA-E855DDC47195}"/>
              </a:ext>
            </a:extLst>
          </p:cNvPr>
          <p:cNvGrpSpPr/>
          <p:nvPr/>
        </p:nvGrpSpPr>
        <p:grpSpPr>
          <a:xfrm>
            <a:off x="822960" y="2016145"/>
            <a:ext cx="10607040" cy="3842802"/>
            <a:chOff x="822960" y="2016145"/>
            <a:chExt cx="10607040" cy="3842802"/>
          </a:xfrm>
        </p:grpSpPr>
        <p:sp>
          <p:nvSpPr>
            <p:cNvPr id="10" name="TextBox 9">
              <a:extLst>
                <a:ext uri="{FF2B5EF4-FFF2-40B4-BE49-F238E27FC236}">
                  <a16:creationId xmlns="" xmlns:a16="http://schemas.microsoft.com/office/drawing/2014/main" id="{18BFA15A-C508-44A4-B35B-EC40C889B6B8}"/>
                </a:ext>
              </a:extLst>
            </p:cNvPr>
            <p:cNvSpPr txBox="1"/>
            <p:nvPr/>
          </p:nvSpPr>
          <p:spPr>
            <a:xfrm>
              <a:off x="4620927" y="2016145"/>
              <a:ext cx="6476132" cy="1569660"/>
            </a:xfrm>
            <a:prstGeom prst="rect">
              <a:avLst/>
            </a:prstGeom>
            <a:noFill/>
          </p:spPr>
          <p:txBody>
            <a:bodyPr wrap="square">
              <a:spAutoFit/>
            </a:bodyPr>
            <a:lstStyle>
              <a:defPPr>
                <a:defRPr lang="en-US"/>
              </a:defPPr>
              <a:lvl1pPr>
                <a:defRPr sz="2400" b="0" i="0" u="none" strike="noStrike" baseline="0">
                  <a:solidFill>
                    <a:srgbClr val="000000"/>
                  </a:solidFill>
                  <a:latin typeface="Lora" pitchFamily="2" charset="0"/>
                </a:defRPr>
              </a:lvl1pPr>
            </a:lstStyle>
            <a:p>
              <a:r>
                <a:rPr lang="en-US" b="1" dirty="0">
                  <a:solidFill>
                    <a:srgbClr val="0070C0"/>
                  </a:solidFill>
                </a:rPr>
                <a:t>Social comparison can also happen between groups. This is especially the case when groups come from different social categories versus the same social category. </a:t>
              </a:r>
            </a:p>
          </p:txBody>
        </p:sp>
        <p:sp>
          <p:nvSpPr>
            <p:cNvPr id="12" name="TextBox 11">
              <a:extLst>
                <a:ext uri="{FF2B5EF4-FFF2-40B4-BE49-F238E27FC236}">
                  <a16:creationId xmlns="" xmlns:a16="http://schemas.microsoft.com/office/drawing/2014/main" id="{284F231A-0A4D-4220-9F33-1F24EAAE8B9A}"/>
                </a:ext>
              </a:extLst>
            </p:cNvPr>
            <p:cNvSpPr txBox="1"/>
            <p:nvPr/>
          </p:nvSpPr>
          <p:spPr>
            <a:xfrm>
              <a:off x="822960" y="3919955"/>
              <a:ext cx="10607040" cy="1938992"/>
            </a:xfrm>
            <a:prstGeom prst="rect">
              <a:avLst/>
            </a:prstGeom>
            <a:noFill/>
          </p:spPr>
          <p:txBody>
            <a:bodyPr wrap="square">
              <a:spAutoFit/>
            </a:bodyPr>
            <a:lstStyle>
              <a:defPPr>
                <a:defRPr lang="en-US"/>
              </a:defPPr>
              <a:lvl1pPr>
                <a:defRPr sz="1700" b="0" i="1" u="none" strike="noStrike" baseline="0">
                  <a:solidFill>
                    <a:srgbClr val="000000"/>
                  </a:solidFill>
                  <a:latin typeface="Lora" pitchFamily="2" charset="0"/>
                </a:defRPr>
              </a:lvl1pPr>
            </a:lstStyle>
            <a:p>
              <a:r>
                <a:rPr lang="en-US" sz="2000" dirty="0"/>
                <a:t>For example, if students were deciding what kind of music to play at the high school prom, one option would be to simply flip a coin—say, heads for hip-hop, tails for pop. In this case, everyone represents the same social category—high school seniors—and social comparison isn’t an issue. However, if all the boys wanted hip-hop and all the girls wanted pop, flipping a coin is not such an easy solution as it privileges one social category over another (Garcia &amp; Miller, 2007).</a:t>
              </a:r>
            </a:p>
          </p:txBody>
        </p:sp>
      </p:grpSp>
    </p:spTree>
    <p:extLst>
      <p:ext uri="{BB962C8B-B14F-4D97-AF65-F5344CB8AC3E}">
        <p14:creationId xmlns:p14="http://schemas.microsoft.com/office/powerpoint/2010/main" val="961832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7"/>
                                        </p:tgtEl>
                                        <p:attrNameLst>
                                          <p:attrName>style.visibility</p:attrName>
                                        </p:attrNameLst>
                                      </p:cBhvr>
                                      <p:to>
                                        <p:strVal val="visible"/>
                                      </p:to>
                                    </p:set>
                                    <p:anim calcmode="lin" valueType="num">
                                      <p:cBhvr additive="base">
                                        <p:cTn id="7" dur="500" fill="hold"/>
                                        <p:tgtEl>
                                          <p:spTgt spid="447"/>
                                        </p:tgtEl>
                                        <p:attrNameLst>
                                          <p:attrName>ppt_x</p:attrName>
                                        </p:attrNameLst>
                                      </p:cBhvr>
                                      <p:tavLst>
                                        <p:tav tm="0">
                                          <p:val>
                                            <p:strVal val="#ppt_x"/>
                                          </p:val>
                                        </p:tav>
                                        <p:tav tm="100000">
                                          <p:val>
                                            <p:strVal val="#ppt_x"/>
                                          </p:val>
                                        </p:tav>
                                      </p:tavLst>
                                    </p:anim>
                                    <p:anim calcmode="lin" valueType="num">
                                      <p:cBhvr additive="base">
                                        <p:cTn id="8" dur="500" fill="hold"/>
                                        <p:tgtEl>
                                          <p:spTgt spid="4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47"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18" name="Google Shape;465;p17">
            <a:extLst>
              <a:ext uri="{FF2B5EF4-FFF2-40B4-BE49-F238E27FC236}">
                <a16:creationId xmlns="" xmlns:a16="http://schemas.microsoft.com/office/drawing/2014/main" id="{A7CA7D6B-DC3C-4746-91A6-DFEF9F90B0F6}"/>
              </a:ext>
            </a:extLst>
          </p:cNvPr>
          <p:cNvSpPr txBox="1">
            <a:spLocks noGrp="1"/>
          </p:cNvSpPr>
          <p:nvPr>
            <p:ph type="title"/>
          </p:nvPr>
        </p:nvSpPr>
        <p:spPr>
          <a:xfrm>
            <a:off x="801775" y="1293266"/>
            <a:ext cx="3500828" cy="2460497"/>
          </a:xfrm>
          <a:prstGeom prst="rect">
            <a:avLst/>
          </a:prstGeom>
          <a:noFill/>
          <a:ln>
            <a:noFill/>
          </a:ln>
        </p:spPr>
        <p:txBody>
          <a:bodyPr spcFirstLastPara="1" wrap="square" lIns="91425" tIns="91425" rIns="91425" bIns="91425" anchor="ctr" anchorCtr="0">
            <a:normAutofit/>
          </a:bodyPr>
          <a:lstStyle/>
          <a:p>
            <a:pPr marL="0" lvl="0" indent="0" algn="ctr" rtl="0">
              <a:lnSpc>
                <a:spcPct val="85000"/>
              </a:lnSpc>
              <a:spcBef>
                <a:spcPts val="0"/>
              </a:spcBef>
              <a:spcAft>
                <a:spcPts val="0"/>
              </a:spcAft>
              <a:buClr>
                <a:srgbClr val="FFFEFF"/>
              </a:buClr>
              <a:buSzPts val="4000"/>
              <a:buFont typeface="Arial"/>
              <a:buNone/>
            </a:pPr>
            <a:r>
              <a:rPr lang="en-US" sz="4800" b="1" dirty="0">
                <a:solidFill>
                  <a:srgbClr val="0070C0"/>
                </a:solidFill>
              </a:rPr>
              <a:t>Related Phenomena </a:t>
            </a:r>
            <a:endParaRPr sz="4800" b="1" dirty="0">
              <a:solidFill>
                <a:srgbClr val="0070C0"/>
              </a:solidFill>
            </a:endParaRPr>
          </a:p>
        </p:txBody>
      </p:sp>
      <p:sp>
        <p:nvSpPr>
          <p:cNvPr id="19" name="Google Shape;466;p17">
            <a:extLst>
              <a:ext uri="{FF2B5EF4-FFF2-40B4-BE49-F238E27FC236}">
                <a16:creationId xmlns="" xmlns:a16="http://schemas.microsoft.com/office/drawing/2014/main" id="{21F6969F-E60B-4410-AC41-5B6D0A95BB8D}"/>
              </a:ext>
            </a:extLst>
          </p:cNvPr>
          <p:cNvSpPr txBox="1">
            <a:spLocks noGrp="1"/>
          </p:cNvSpPr>
          <p:nvPr>
            <p:ph type="body" idx="1"/>
          </p:nvPr>
        </p:nvSpPr>
        <p:spPr>
          <a:xfrm>
            <a:off x="5125137" y="803185"/>
            <a:ext cx="6265088" cy="6858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2420"/>
              <a:buNone/>
            </a:pPr>
            <a:r>
              <a:rPr lang="en-US"/>
              <a:t>FROG POND EFFECT</a:t>
            </a:r>
            <a:endParaRPr/>
          </a:p>
          <a:p>
            <a:pPr marL="0" lvl="0" indent="0" algn="l" rtl="0">
              <a:lnSpc>
                <a:spcPct val="100000"/>
              </a:lnSpc>
              <a:spcBef>
                <a:spcPts val="1000"/>
              </a:spcBef>
              <a:spcAft>
                <a:spcPts val="0"/>
              </a:spcAft>
              <a:buSzPts val="2420"/>
              <a:buNone/>
            </a:pPr>
            <a:endParaRPr/>
          </a:p>
        </p:txBody>
      </p:sp>
      <p:sp>
        <p:nvSpPr>
          <p:cNvPr id="20" name="Google Shape;467;p17">
            <a:extLst>
              <a:ext uri="{FF2B5EF4-FFF2-40B4-BE49-F238E27FC236}">
                <a16:creationId xmlns="" xmlns:a16="http://schemas.microsoft.com/office/drawing/2014/main" id="{D58DF357-CF68-4EB6-8DE6-D3DB4B20F1D7}"/>
              </a:ext>
            </a:extLst>
          </p:cNvPr>
          <p:cNvSpPr txBox="1">
            <a:spLocks/>
          </p:cNvSpPr>
          <p:nvPr/>
        </p:nvSpPr>
        <p:spPr>
          <a:xfrm>
            <a:off x="5125305" y="1461344"/>
            <a:ext cx="2494695" cy="2050627"/>
          </a:xfrm>
          <a:prstGeom prst="rect">
            <a:avLst/>
          </a:prstGeom>
          <a:solidFill>
            <a:srgbClr val="CFD88B"/>
          </a:solidFill>
          <a:ln>
            <a:noFill/>
          </a:ln>
        </p:spPr>
        <p:txBody>
          <a:bodyPr spcFirstLastPara="1" vert="horz" wrap="square" lIns="91425" tIns="45700" rIns="91425" bIns="45700" rtlCol="0" anchor="t" anchorCtr="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20000"/>
              </a:lnSpc>
              <a:spcBef>
                <a:spcPts val="0"/>
              </a:spcBef>
              <a:buSzPts val="1980"/>
              <a:buNone/>
            </a:pPr>
            <a:r>
              <a:rPr lang="en-US" b="1" dirty="0"/>
              <a:t>As a frog</a:t>
            </a:r>
            <a:r>
              <a:rPr lang="en-US" dirty="0"/>
              <a:t>, would you rather be in a small pond where you’re a big frog, or a large pond where you’re a small frog? </a:t>
            </a:r>
          </a:p>
        </p:txBody>
      </p:sp>
      <p:sp>
        <p:nvSpPr>
          <p:cNvPr id="21" name="Google Shape;468;p17">
            <a:extLst>
              <a:ext uri="{FF2B5EF4-FFF2-40B4-BE49-F238E27FC236}">
                <a16:creationId xmlns="" xmlns:a16="http://schemas.microsoft.com/office/drawing/2014/main" id="{1943BF4A-D0F6-40B2-88B2-33A541CE3496}"/>
              </a:ext>
            </a:extLst>
          </p:cNvPr>
          <p:cNvSpPr txBox="1">
            <a:spLocks noGrp="1"/>
          </p:cNvSpPr>
          <p:nvPr>
            <p:ph type="body" idx="3"/>
          </p:nvPr>
        </p:nvSpPr>
        <p:spPr>
          <a:xfrm>
            <a:off x="5125811" y="5574468"/>
            <a:ext cx="6264414" cy="685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980"/>
              <a:buNone/>
            </a:pPr>
            <a:r>
              <a:rPr lang="en-US" sz="1600" b="0" dirty="0"/>
              <a:t>According to Marsh, </a:t>
            </a:r>
            <a:r>
              <a:rPr lang="en-US" sz="1600" b="0" dirty="0" err="1"/>
              <a:t>Trautwein</a:t>
            </a:r>
            <a:r>
              <a:rPr lang="en-US" sz="1600" b="0" dirty="0"/>
              <a:t>, </a:t>
            </a:r>
            <a:r>
              <a:rPr lang="en-US" sz="1600" b="0" dirty="0" err="1"/>
              <a:t>Ludtke</a:t>
            </a:r>
            <a:r>
              <a:rPr lang="en-US" sz="1600" b="0" dirty="0"/>
              <a:t> and Koller (2008)</a:t>
            </a:r>
          </a:p>
        </p:txBody>
      </p:sp>
      <p:pic>
        <p:nvPicPr>
          <p:cNvPr id="23" name="Google Shape;470;p17">
            <a:extLst>
              <a:ext uri="{FF2B5EF4-FFF2-40B4-BE49-F238E27FC236}">
                <a16:creationId xmlns="" xmlns:a16="http://schemas.microsoft.com/office/drawing/2014/main" id="{341C1B7A-086F-4D7F-BBD7-9B9A380EE46D}"/>
              </a:ext>
            </a:extLst>
          </p:cNvPr>
          <p:cNvPicPr preferRelativeResize="0"/>
          <p:nvPr/>
        </p:nvPicPr>
        <p:blipFill rotWithShape="1">
          <a:blip r:embed="rId3">
            <a:alphaModFix/>
          </a:blip>
          <a:srcRect/>
          <a:stretch/>
        </p:blipFill>
        <p:spPr>
          <a:xfrm>
            <a:off x="8560665" y="1461344"/>
            <a:ext cx="2829560" cy="2018656"/>
          </a:xfrm>
          <a:prstGeom prst="rect">
            <a:avLst/>
          </a:prstGeom>
          <a:noFill/>
          <a:ln>
            <a:noFill/>
          </a:ln>
        </p:spPr>
      </p:pic>
      <p:sp>
        <p:nvSpPr>
          <p:cNvPr id="25" name="TextBox 24">
            <a:extLst>
              <a:ext uri="{FF2B5EF4-FFF2-40B4-BE49-F238E27FC236}">
                <a16:creationId xmlns="" xmlns:a16="http://schemas.microsoft.com/office/drawing/2014/main" id="{659D138C-B4C5-439C-B573-50E5D48567EB}"/>
              </a:ext>
            </a:extLst>
          </p:cNvPr>
          <p:cNvSpPr txBox="1"/>
          <p:nvPr/>
        </p:nvSpPr>
        <p:spPr>
          <a:xfrm>
            <a:off x="1097281" y="3758586"/>
            <a:ext cx="10396354" cy="1815882"/>
          </a:xfrm>
          <a:prstGeom prst="rect">
            <a:avLst/>
          </a:prstGeom>
          <a:noFill/>
        </p:spPr>
        <p:txBody>
          <a:bodyPr wrap="square">
            <a:spAutoFit/>
          </a:bodyPr>
          <a:lstStyle/>
          <a:p>
            <a:pPr marL="0" indent="0" algn="just">
              <a:spcBef>
                <a:spcPts val="0"/>
              </a:spcBef>
              <a:buSzPts val="1980"/>
              <a:buNone/>
            </a:pPr>
            <a:r>
              <a:rPr lang="en-US" sz="2800" dirty="0"/>
              <a:t>People in general had a better academic self-concept if they were </a:t>
            </a:r>
            <a:r>
              <a:rPr lang="en-US" sz="2800" b="1" dirty="0">
                <a:solidFill>
                  <a:srgbClr val="0070C0"/>
                </a:solidFill>
              </a:rPr>
              <a:t>a big frog in a small pond </a:t>
            </a:r>
            <a:r>
              <a:rPr lang="en-US" sz="2800" i="1" dirty="0"/>
              <a:t>(e.g., the top student in their local high school) </a:t>
            </a:r>
            <a:r>
              <a:rPr lang="en-US" sz="2800" b="1" dirty="0">
                <a:solidFill>
                  <a:srgbClr val="0070C0"/>
                </a:solidFill>
              </a:rPr>
              <a:t>rather than a small frog in a large one</a:t>
            </a:r>
            <a:r>
              <a:rPr lang="en-US" sz="2800" dirty="0">
                <a:solidFill>
                  <a:srgbClr val="0070C0"/>
                </a:solidFill>
              </a:rPr>
              <a:t> </a:t>
            </a:r>
            <a:r>
              <a:rPr lang="en-US" sz="2800" i="1" dirty="0"/>
              <a:t>(e.g., one of many good students at an Ivy League university). </a:t>
            </a:r>
            <a:endParaRPr lang="en-US"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1">
                                            <p:txEl>
                                              <p:pRg st="0" end="0"/>
                                            </p:txEl>
                                          </p:spTgt>
                                        </p:tgtEl>
                                        <p:attrNameLst>
                                          <p:attrName>style.visibility</p:attrName>
                                        </p:attrNameLst>
                                      </p:cBhvr>
                                      <p:to>
                                        <p:strVal val="visible"/>
                                      </p:to>
                                    </p:set>
                                    <p:animEffect transition="in" filter="fade">
                                      <p:cBhvr>
                                        <p:cTn id="12" dur="1000"/>
                                        <p:tgtEl>
                                          <p:spTgt spid="21">
                                            <p:txEl>
                                              <p:pRg st="0" end="0"/>
                                            </p:txEl>
                                          </p:spTgt>
                                        </p:tgtEl>
                                      </p:cBhvr>
                                    </p:animEffect>
                                    <p:anim calcmode="lin" valueType="num">
                                      <p:cBhvr>
                                        <p:cTn id="13"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18" name="Google Shape;465;p17">
            <a:extLst>
              <a:ext uri="{FF2B5EF4-FFF2-40B4-BE49-F238E27FC236}">
                <a16:creationId xmlns="" xmlns:a16="http://schemas.microsoft.com/office/drawing/2014/main" id="{A7CA7D6B-DC3C-4746-91A6-DFEF9F90B0F6}"/>
              </a:ext>
            </a:extLst>
          </p:cNvPr>
          <p:cNvSpPr txBox="1">
            <a:spLocks noGrp="1"/>
          </p:cNvSpPr>
          <p:nvPr>
            <p:ph type="title"/>
          </p:nvPr>
        </p:nvSpPr>
        <p:spPr>
          <a:xfrm>
            <a:off x="801775" y="1500950"/>
            <a:ext cx="3500828" cy="2460497"/>
          </a:xfrm>
          <a:prstGeom prst="rect">
            <a:avLst/>
          </a:prstGeom>
          <a:noFill/>
          <a:ln>
            <a:noFill/>
          </a:ln>
        </p:spPr>
        <p:txBody>
          <a:bodyPr spcFirstLastPara="1" wrap="square" lIns="91425" tIns="91425" rIns="91425" bIns="91425" anchor="ctr" anchorCtr="0">
            <a:normAutofit/>
          </a:bodyPr>
          <a:lstStyle/>
          <a:p>
            <a:pPr marL="0" lvl="0" indent="0" algn="ctr" rtl="0">
              <a:lnSpc>
                <a:spcPct val="85000"/>
              </a:lnSpc>
              <a:spcBef>
                <a:spcPts val="0"/>
              </a:spcBef>
              <a:spcAft>
                <a:spcPts val="0"/>
              </a:spcAft>
              <a:buClr>
                <a:srgbClr val="FFFEFF"/>
              </a:buClr>
              <a:buSzPts val="4000"/>
              <a:buFont typeface="Arial"/>
              <a:buNone/>
            </a:pPr>
            <a:r>
              <a:rPr lang="en-US" sz="4800" dirty="0">
                <a:solidFill>
                  <a:srgbClr val="0070C0"/>
                </a:solidFill>
              </a:rPr>
              <a:t>Related Phenomena </a:t>
            </a:r>
            <a:endParaRPr sz="4800" dirty="0">
              <a:solidFill>
                <a:srgbClr val="0070C0"/>
              </a:solidFill>
            </a:endParaRPr>
          </a:p>
        </p:txBody>
      </p:sp>
      <p:pic>
        <p:nvPicPr>
          <p:cNvPr id="14" name="Google Shape;464;p18">
            <a:extLst>
              <a:ext uri="{FF2B5EF4-FFF2-40B4-BE49-F238E27FC236}">
                <a16:creationId xmlns="" xmlns:a16="http://schemas.microsoft.com/office/drawing/2014/main" id="{1DB65DF4-8CD3-4B17-A9B1-93C2B580299A}"/>
              </a:ext>
            </a:extLst>
          </p:cNvPr>
          <p:cNvPicPr preferRelativeResize="0">
            <a:picLocks noGrp="1"/>
          </p:cNvPicPr>
          <p:nvPr>
            <p:ph type="body" sz="quarter" idx="3"/>
          </p:nvPr>
        </p:nvPicPr>
        <p:blipFill rotWithShape="1">
          <a:blip r:embed="rId3">
            <a:clrChange>
              <a:clrFrom>
                <a:srgbClr val="FFFFFF"/>
              </a:clrFrom>
              <a:clrTo>
                <a:srgbClr val="FFFFFF">
                  <a:alpha val="0"/>
                </a:srgbClr>
              </a:clrTo>
            </a:clrChange>
            <a:alphaModFix/>
          </a:blip>
          <a:srcRect/>
          <a:stretch/>
        </p:blipFill>
        <p:spPr>
          <a:xfrm>
            <a:off x="4526918" y="307254"/>
            <a:ext cx="6863307" cy="4259983"/>
          </a:xfrm>
          <a:prstGeom prst="rect">
            <a:avLst/>
          </a:prstGeom>
          <a:noFill/>
          <a:ln w="9525" cap="flat" cmpd="sng">
            <a:noFill/>
            <a:prstDash val="solid"/>
            <a:round/>
            <a:headEnd type="none" w="sm" len="sm"/>
            <a:tailEnd type="none" w="sm" len="sm"/>
          </a:ln>
        </p:spPr>
      </p:pic>
      <p:sp>
        <p:nvSpPr>
          <p:cNvPr id="12" name="Google Shape;463;p18">
            <a:extLst>
              <a:ext uri="{FF2B5EF4-FFF2-40B4-BE49-F238E27FC236}">
                <a16:creationId xmlns="" xmlns:a16="http://schemas.microsoft.com/office/drawing/2014/main" id="{7C238377-0FC5-4B2A-8E62-2AC132F05836}"/>
              </a:ext>
            </a:extLst>
          </p:cNvPr>
          <p:cNvSpPr txBox="1">
            <a:spLocks noGrp="1"/>
          </p:cNvSpPr>
          <p:nvPr>
            <p:ph type="body" idx="1"/>
          </p:nvPr>
        </p:nvSpPr>
        <p:spPr>
          <a:xfrm>
            <a:off x="5694196" y="207242"/>
            <a:ext cx="5157787" cy="823912"/>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2420"/>
              <a:buNone/>
            </a:pPr>
            <a:r>
              <a:rPr lang="en-US" dirty="0"/>
              <a:t>THE DUNNING-KRUGER EFFECT</a:t>
            </a:r>
            <a:endParaRPr dirty="0"/>
          </a:p>
        </p:txBody>
      </p:sp>
      <p:sp>
        <p:nvSpPr>
          <p:cNvPr id="16" name="TextBox 15">
            <a:extLst>
              <a:ext uri="{FF2B5EF4-FFF2-40B4-BE49-F238E27FC236}">
                <a16:creationId xmlns="" xmlns:a16="http://schemas.microsoft.com/office/drawing/2014/main" id="{90182D21-4FCE-4071-9793-EE22BEF91A8A}"/>
              </a:ext>
            </a:extLst>
          </p:cNvPr>
          <p:cNvSpPr txBox="1"/>
          <p:nvPr/>
        </p:nvSpPr>
        <p:spPr>
          <a:xfrm>
            <a:off x="1005840" y="4667249"/>
            <a:ext cx="10140774" cy="1815882"/>
          </a:xfrm>
          <a:prstGeom prst="rect">
            <a:avLst/>
          </a:prstGeom>
          <a:noFill/>
        </p:spPr>
        <p:txBody>
          <a:bodyPr wrap="square">
            <a:spAutoFit/>
          </a:bodyPr>
          <a:lstStyle>
            <a:defPPr>
              <a:defRPr lang="en-US"/>
            </a:defPPr>
            <a:lvl1pPr indent="0" algn="just">
              <a:spcBef>
                <a:spcPts val="0"/>
              </a:spcBef>
              <a:buSzPts val="1980"/>
              <a:buNone/>
              <a:defRPr sz="2400"/>
            </a:lvl1pPr>
          </a:lstStyle>
          <a:p>
            <a:r>
              <a:rPr lang="en-US" sz="2800" b="1" dirty="0">
                <a:solidFill>
                  <a:srgbClr val="0070C0"/>
                </a:solidFill>
              </a:rPr>
              <a:t>The Dunning-Kruger Effect </a:t>
            </a:r>
            <a:r>
              <a:rPr lang="en-US" sz="2800" dirty="0"/>
              <a:t>shows that the least experienced and least knowledgeable people </a:t>
            </a:r>
            <a:r>
              <a:rPr lang="en-US" sz="2800" dirty="0">
                <a:solidFill>
                  <a:srgbClr val="FF0000"/>
                </a:solidFill>
              </a:rPr>
              <a:t>are over-confident</a:t>
            </a:r>
            <a:r>
              <a:rPr lang="en-US" sz="2800" dirty="0"/>
              <a:t>. These people don’t know what they don’t know and are more likely to overestimate their own abilities.</a:t>
            </a:r>
          </a:p>
        </p:txBody>
      </p:sp>
    </p:spTree>
    <p:extLst>
      <p:ext uri="{BB962C8B-B14F-4D97-AF65-F5344CB8AC3E}">
        <p14:creationId xmlns:p14="http://schemas.microsoft.com/office/powerpoint/2010/main" val="3187391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6495744E-123C-497A-8EB7-6D5D24B9E80A}"/>
              </a:ext>
            </a:extLst>
          </p:cNvPr>
          <p:cNvSpPr txBox="1"/>
          <p:nvPr/>
        </p:nvSpPr>
        <p:spPr>
          <a:xfrm>
            <a:off x="4646294" y="1845151"/>
            <a:ext cx="7000875" cy="4247317"/>
          </a:xfrm>
          <a:prstGeom prst="rect">
            <a:avLst/>
          </a:prstGeom>
          <a:noFill/>
        </p:spPr>
        <p:txBody>
          <a:bodyPr wrap="square">
            <a:spAutoFit/>
          </a:bodyPr>
          <a:lstStyle/>
          <a:p>
            <a:pPr marL="365760" indent="-365760">
              <a:spcBef>
                <a:spcPts val="1200"/>
              </a:spcBef>
              <a:buFont typeface="Arial" panose="020B0604020202020204" pitchFamily="34" charset="0"/>
              <a:buChar char="•"/>
            </a:pPr>
            <a:r>
              <a:rPr lang="en-US" sz="2400" b="0" i="0" u="none" strike="noStrike" baseline="0" dirty="0">
                <a:solidFill>
                  <a:srgbClr val="000000"/>
                </a:solidFill>
                <a:latin typeface="Lora" pitchFamily="2" charset="0"/>
              </a:rPr>
              <a:t>Social comparison is a natural psychological tendency and one that can exert a powerful influence on the way we feel and behave.</a:t>
            </a:r>
          </a:p>
          <a:p>
            <a:pPr marL="365760" indent="-365760">
              <a:spcBef>
                <a:spcPts val="1200"/>
              </a:spcBef>
              <a:buFont typeface="Arial" panose="020B0604020202020204" pitchFamily="34" charset="0"/>
              <a:buChar char="•"/>
            </a:pPr>
            <a:r>
              <a:rPr lang="en-US" sz="2400" b="0" i="0" u="none" strike="noStrike" baseline="0" dirty="0">
                <a:solidFill>
                  <a:srgbClr val="000000"/>
                </a:solidFill>
                <a:latin typeface="Lora" pitchFamily="2" charset="0"/>
              </a:rPr>
              <a:t>Social comparison is not an ugly phenomenon to be avoided. </a:t>
            </a:r>
          </a:p>
          <a:p>
            <a:pPr marL="365760" indent="-365760">
              <a:spcBef>
                <a:spcPts val="1200"/>
              </a:spcBef>
              <a:buFont typeface="Arial" panose="020B0604020202020204" pitchFamily="34" charset="0"/>
              <a:buChar char="•"/>
            </a:pPr>
            <a:r>
              <a:rPr lang="en-US" sz="2400" b="0" i="0" u="none" strike="noStrike" baseline="0" dirty="0">
                <a:solidFill>
                  <a:srgbClr val="000000"/>
                </a:solidFill>
                <a:latin typeface="Lora" pitchFamily="2" charset="0"/>
              </a:rPr>
              <a:t>Social comparison has many positive aspects.</a:t>
            </a:r>
          </a:p>
          <a:p>
            <a:pPr marL="365760" indent="-365760">
              <a:spcBef>
                <a:spcPts val="1200"/>
              </a:spcBef>
              <a:buFont typeface="Arial" panose="020B0604020202020204" pitchFamily="34" charset="0"/>
              <a:buChar char="•"/>
            </a:pPr>
            <a:r>
              <a:rPr lang="en-US" sz="2400" dirty="0">
                <a:solidFill>
                  <a:srgbClr val="000000"/>
                </a:solidFill>
                <a:latin typeface="Lora" pitchFamily="2" charset="0"/>
              </a:rPr>
              <a:t>T</a:t>
            </a:r>
            <a:r>
              <a:rPr lang="en-US" sz="2400" b="0" i="0" u="none" strike="noStrike" baseline="0" dirty="0">
                <a:solidFill>
                  <a:srgbClr val="000000"/>
                </a:solidFill>
                <a:latin typeface="Lora" pitchFamily="2" charset="0"/>
              </a:rPr>
              <a:t>he engine of social comparison can also provide the push you need to rise to the occasion and increase your motivation, and therefore make progress toward your goals. </a:t>
            </a:r>
            <a:endParaRPr lang="en-US" sz="2400" dirty="0"/>
          </a:p>
        </p:txBody>
      </p:sp>
      <p:sp>
        <p:nvSpPr>
          <p:cNvPr id="5" name="TextBox 4">
            <a:extLst>
              <a:ext uri="{FF2B5EF4-FFF2-40B4-BE49-F238E27FC236}">
                <a16:creationId xmlns="" xmlns:a16="http://schemas.microsoft.com/office/drawing/2014/main" id="{9EE3DE4E-5531-4AC0-98A3-8BBBEF7EDF2C}"/>
              </a:ext>
            </a:extLst>
          </p:cNvPr>
          <p:cNvSpPr txBox="1"/>
          <p:nvPr/>
        </p:nvSpPr>
        <p:spPr>
          <a:xfrm>
            <a:off x="526473" y="3855444"/>
            <a:ext cx="3400013" cy="769441"/>
          </a:xfrm>
          <a:prstGeom prst="rect">
            <a:avLst/>
          </a:prstGeom>
          <a:noFill/>
        </p:spPr>
        <p:txBody>
          <a:bodyPr wrap="square">
            <a:spAutoFit/>
          </a:bodyPr>
          <a:lstStyle/>
          <a:p>
            <a:pPr algn="ctr"/>
            <a:r>
              <a:rPr lang="en-US" sz="4400" b="1" i="0" u="none" strike="noStrike" baseline="0" dirty="0">
                <a:solidFill>
                  <a:srgbClr val="0070C0"/>
                </a:solidFill>
                <a:latin typeface="Cormorant Garamond"/>
              </a:rPr>
              <a:t>Conclusions </a:t>
            </a:r>
            <a:endParaRPr lang="en-US" sz="4400" dirty="0">
              <a:solidFill>
                <a:srgbClr val="0070C0"/>
              </a:solidFill>
            </a:endParaRPr>
          </a:p>
        </p:txBody>
      </p:sp>
      <p:sp>
        <p:nvSpPr>
          <p:cNvPr id="6" name="Google Shape;465;p17">
            <a:extLst>
              <a:ext uri="{FF2B5EF4-FFF2-40B4-BE49-F238E27FC236}">
                <a16:creationId xmlns="" xmlns:a16="http://schemas.microsoft.com/office/drawing/2014/main" id="{1DBBFB51-E51C-4743-84A6-D5F82AA1E008}"/>
              </a:ext>
            </a:extLst>
          </p:cNvPr>
          <p:cNvSpPr txBox="1">
            <a:spLocks/>
          </p:cNvSpPr>
          <p:nvPr/>
        </p:nvSpPr>
        <p:spPr>
          <a:xfrm>
            <a:off x="680647" y="1394947"/>
            <a:ext cx="3500828" cy="2460497"/>
          </a:xfrm>
          <a:prstGeom prst="rect">
            <a:avLst/>
          </a:prstGeom>
          <a:noFill/>
          <a:ln>
            <a:noFill/>
          </a:ln>
        </p:spPr>
        <p:txBody>
          <a:bodyPr spcFirstLastPara="1" wrap="square" lIns="91425" tIns="91425" rIns="91425" bIns="91425"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buClr>
                <a:srgbClr val="FFFEFF"/>
              </a:buClr>
              <a:buSzPts val="4000"/>
              <a:buFont typeface="Arial"/>
              <a:buNone/>
            </a:pPr>
            <a:r>
              <a:rPr lang="en-US" b="0" i="0" u="none" strike="noStrike" baseline="0" dirty="0">
                <a:solidFill>
                  <a:srgbClr val="000000"/>
                </a:solidFill>
                <a:latin typeface="Lora" pitchFamily="2" charset="0"/>
              </a:rPr>
              <a:t>Social comparison</a:t>
            </a:r>
            <a:endParaRPr lang="en-US" dirty="0"/>
          </a:p>
        </p:txBody>
      </p:sp>
      <p:sp>
        <p:nvSpPr>
          <p:cNvPr id="8" name="TextBox 7">
            <a:extLst>
              <a:ext uri="{FF2B5EF4-FFF2-40B4-BE49-F238E27FC236}">
                <a16:creationId xmlns="" xmlns:a16="http://schemas.microsoft.com/office/drawing/2014/main" id="{2A1DCFCD-4FE7-4787-BBF6-7280B95064EA}"/>
              </a:ext>
            </a:extLst>
          </p:cNvPr>
          <p:cNvSpPr txBox="1"/>
          <p:nvPr/>
        </p:nvSpPr>
        <p:spPr>
          <a:xfrm>
            <a:off x="4646294" y="714851"/>
            <a:ext cx="6543676" cy="707886"/>
          </a:xfrm>
          <a:prstGeom prst="rect">
            <a:avLst/>
          </a:prstGeom>
          <a:noFill/>
        </p:spPr>
        <p:txBody>
          <a:bodyPr wrap="square">
            <a:spAutoFit/>
          </a:bodyPr>
          <a:lstStyle/>
          <a:p>
            <a:r>
              <a:rPr lang="en-US" sz="2000" b="1" i="1" dirty="0">
                <a:solidFill>
                  <a:srgbClr val="000000"/>
                </a:solidFill>
                <a:latin typeface="Lora" pitchFamily="2" charset="0"/>
              </a:rPr>
              <a:t>T</a:t>
            </a:r>
            <a:r>
              <a:rPr lang="en-US" sz="2000" b="1" i="1" u="none" strike="noStrike" baseline="0" dirty="0">
                <a:solidFill>
                  <a:srgbClr val="000000"/>
                </a:solidFill>
                <a:latin typeface="Lora" pitchFamily="2" charset="0"/>
              </a:rPr>
              <a:t>hink about it: how could you ever gauge your skills in chess without having anyone to compare yourself to?</a:t>
            </a:r>
            <a:endParaRPr lang="en-US" sz="2000" b="1" i="1" dirty="0"/>
          </a:p>
        </p:txBody>
      </p:sp>
    </p:spTree>
    <p:extLst>
      <p:ext uri="{BB962C8B-B14F-4D97-AF65-F5344CB8AC3E}">
        <p14:creationId xmlns:p14="http://schemas.microsoft.com/office/powerpoint/2010/main" val="1358416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19"/>
          <p:cNvSpPr txBox="1">
            <a:spLocks noGrp="1"/>
          </p:cNvSpPr>
          <p:nvPr>
            <p:ph type="title"/>
          </p:nvPr>
        </p:nvSpPr>
        <p:spPr>
          <a:xfrm>
            <a:off x="838200" y="330835"/>
            <a:ext cx="10515600" cy="1120775"/>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Arial"/>
              <a:buNone/>
            </a:pPr>
            <a:r>
              <a:rPr lang="en-US" dirty="0"/>
              <a:t>Discussion Questions </a:t>
            </a:r>
            <a:endParaRPr dirty="0"/>
          </a:p>
        </p:txBody>
      </p:sp>
      <p:sp>
        <p:nvSpPr>
          <p:cNvPr id="471" name="Google Shape;471;p19"/>
          <p:cNvSpPr txBox="1">
            <a:spLocks noGrp="1"/>
          </p:cNvSpPr>
          <p:nvPr>
            <p:ph idx="1"/>
          </p:nvPr>
        </p:nvSpPr>
        <p:spPr>
          <a:xfrm>
            <a:off x="1051560" y="1085850"/>
            <a:ext cx="10515600" cy="5440680"/>
          </a:xfrm>
          <a:prstGeom prst="rect">
            <a:avLst/>
          </a:prstGeom>
          <a:noFill/>
          <a:ln w="9525" cap="flat" cmpd="sng">
            <a:noFill/>
            <a:prstDash val="solid"/>
            <a:round/>
            <a:headEnd type="none" w="sm" len="sm"/>
            <a:tailEnd type="none" w="sm" len="sm"/>
          </a:ln>
        </p:spPr>
        <p:txBody>
          <a:bodyPr spcFirstLastPara="1" wrap="square" lIns="91425" tIns="45700" rIns="91425" bIns="45700" anchor="ctr" anchorCtr="0">
            <a:normAutofit/>
          </a:bodyPr>
          <a:lstStyle/>
          <a:p>
            <a:pPr>
              <a:lnSpc>
                <a:spcPct val="120000"/>
              </a:lnSpc>
              <a:spcBef>
                <a:spcPts val="1200"/>
              </a:spcBef>
              <a:buSzPct val="100000"/>
            </a:pPr>
            <a:r>
              <a:rPr lang="en-US" dirty="0"/>
              <a:t>On what do you compare yourself with others? Qualities such as attractiveness and intelligence? Skills such as school performance or athleticism? Do others also make these same types of comparisons or does each person make a unique set? Why do you think this is?</a:t>
            </a:r>
          </a:p>
          <a:p>
            <a:pPr>
              <a:lnSpc>
                <a:spcPct val="120000"/>
              </a:lnSpc>
              <a:spcBef>
                <a:spcPts val="1200"/>
              </a:spcBef>
              <a:buSzPct val="100000"/>
            </a:pPr>
            <a:r>
              <a:rPr lang="en-US" dirty="0"/>
              <a:t>How can making comparisons to others help you?</a:t>
            </a:r>
          </a:p>
          <a:p>
            <a:pPr>
              <a:lnSpc>
                <a:spcPct val="120000"/>
              </a:lnSpc>
              <a:spcBef>
                <a:spcPts val="1200"/>
              </a:spcBef>
              <a:buSzPct val="100000"/>
            </a:pPr>
            <a:r>
              <a:rPr lang="en-US" dirty="0"/>
              <a:t>One way to make comparisons is to compare yourself with your own past performance. Discuss a time you did this. Could this example be described as an “upward” or “downward” comparison? How did this type of comparison affect you?</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71">
                                            <p:txEl>
                                              <p:pRg st="0" end="0"/>
                                            </p:txEl>
                                          </p:spTgt>
                                        </p:tgtEl>
                                        <p:attrNameLst>
                                          <p:attrName>style.visibility</p:attrName>
                                        </p:attrNameLst>
                                      </p:cBhvr>
                                      <p:to>
                                        <p:strVal val="visible"/>
                                      </p:to>
                                    </p:set>
                                    <p:animEffect transition="in" filter="fade">
                                      <p:cBhvr>
                                        <p:cTn id="7" dur="1000"/>
                                        <p:tgtEl>
                                          <p:spTgt spid="471">
                                            <p:txEl>
                                              <p:pRg st="0" end="0"/>
                                            </p:txEl>
                                          </p:spTgt>
                                        </p:tgtEl>
                                      </p:cBhvr>
                                    </p:animEffect>
                                    <p:anim calcmode="lin" valueType="num">
                                      <p:cBhvr>
                                        <p:cTn id="8" dur="1000" fill="hold"/>
                                        <p:tgtEl>
                                          <p:spTgt spid="47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7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71">
                                            <p:txEl>
                                              <p:pRg st="1" end="1"/>
                                            </p:txEl>
                                          </p:spTgt>
                                        </p:tgtEl>
                                        <p:attrNameLst>
                                          <p:attrName>style.visibility</p:attrName>
                                        </p:attrNameLst>
                                      </p:cBhvr>
                                      <p:to>
                                        <p:strVal val="visible"/>
                                      </p:to>
                                    </p:set>
                                    <p:animEffect transition="in" filter="fade">
                                      <p:cBhvr>
                                        <p:cTn id="14" dur="1000"/>
                                        <p:tgtEl>
                                          <p:spTgt spid="471">
                                            <p:txEl>
                                              <p:pRg st="1" end="1"/>
                                            </p:txEl>
                                          </p:spTgt>
                                        </p:tgtEl>
                                      </p:cBhvr>
                                    </p:animEffect>
                                    <p:anim calcmode="lin" valueType="num">
                                      <p:cBhvr>
                                        <p:cTn id="15" dur="1000" fill="hold"/>
                                        <p:tgtEl>
                                          <p:spTgt spid="47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7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71">
                                            <p:txEl>
                                              <p:pRg st="2" end="2"/>
                                            </p:txEl>
                                          </p:spTgt>
                                        </p:tgtEl>
                                        <p:attrNameLst>
                                          <p:attrName>style.visibility</p:attrName>
                                        </p:attrNameLst>
                                      </p:cBhvr>
                                      <p:to>
                                        <p:strVal val="visible"/>
                                      </p:to>
                                    </p:set>
                                    <p:animEffect transition="in" filter="fade">
                                      <p:cBhvr>
                                        <p:cTn id="21" dur="1000"/>
                                        <p:tgtEl>
                                          <p:spTgt spid="471">
                                            <p:txEl>
                                              <p:pRg st="2" end="2"/>
                                            </p:txEl>
                                          </p:spTgt>
                                        </p:tgtEl>
                                      </p:cBhvr>
                                    </p:animEffect>
                                    <p:anim calcmode="lin" valueType="num">
                                      <p:cBhvr>
                                        <p:cTn id="22" dur="1000" fill="hold"/>
                                        <p:tgtEl>
                                          <p:spTgt spid="47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7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Hands raised in the air&#10;&#10;Description automatically generated with low confidence">
            <a:extLst>
              <a:ext uri="{FF2B5EF4-FFF2-40B4-BE49-F238E27FC236}">
                <a16:creationId xmlns="" xmlns:a16="http://schemas.microsoft.com/office/drawing/2014/main" id="{A6097EA0-A889-C867-56FD-2822FDD5B0AE}"/>
              </a:ext>
            </a:extLst>
          </p:cNvPr>
          <p:cNvPicPr>
            <a:picLocks noChangeAspect="1"/>
          </p:cNvPicPr>
          <p:nvPr/>
        </p:nvPicPr>
        <p:blipFill rotWithShape="1">
          <a:blip r:embed="rId2"/>
          <a:srcRect/>
          <a:stretch/>
        </p:blipFill>
        <p:spPr>
          <a:xfrm>
            <a:off x="20" y="10"/>
            <a:ext cx="12191980" cy="6857990"/>
          </a:xfrm>
          <a:prstGeom prst="rect">
            <a:avLst/>
          </a:prstGeom>
        </p:spPr>
      </p:pic>
      <p:sp>
        <p:nvSpPr>
          <p:cNvPr id="8" name="Freeform 5">
            <a:extLst>
              <a:ext uri="{FF2B5EF4-FFF2-40B4-BE49-F238E27FC236}">
                <a16:creationId xmlns="" xmlns:a16="http://schemas.microsoft.com/office/drawing/2014/main" id="{87CC2527-562A-4F69-B487-4371E5B243E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Google Shape;627;p33">
            <a:extLst>
              <a:ext uri="{FF2B5EF4-FFF2-40B4-BE49-F238E27FC236}">
                <a16:creationId xmlns="" xmlns:a16="http://schemas.microsoft.com/office/drawing/2014/main" id="{F26AAEC6-0129-7602-DCC4-B5198B6A82C4}"/>
              </a:ext>
            </a:extLst>
          </p:cNvPr>
          <p:cNvSpPr txBox="1">
            <a:spLocks/>
          </p:cNvSpPr>
          <p:nvPr/>
        </p:nvSpPr>
        <p:spPr>
          <a:xfrm>
            <a:off x="7914289" y="3891621"/>
            <a:ext cx="3852041" cy="1834056"/>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buClr>
                <a:srgbClr val="FFFEFF"/>
              </a:buClr>
              <a:buSzPts val="3200"/>
            </a:pPr>
            <a:r>
              <a:rPr lang="en-US" sz="11500" b="1" dirty="0">
                <a:effectLst>
                  <a:outerShdw blurRad="38100" dist="38100" dir="2700000" algn="tl">
                    <a:srgbClr val="000000">
                      <a:alpha val="43137"/>
                    </a:srgbClr>
                  </a:outerShdw>
                </a:effectLst>
              </a:rPr>
              <a:t>Q&amp;A</a:t>
            </a:r>
          </a:p>
        </p:txBody>
      </p:sp>
      <p:cxnSp>
        <p:nvCxnSpPr>
          <p:cNvPr id="10" name="Straight Connector 9">
            <a:extLst>
              <a:ext uri="{FF2B5EF4-FFF2-40B4-BE49-F238E27FC236}">
                <a16:creationId xmlns="" xmlns:a16="http://schemas.microsoft.com/office/drawing/2014/main" id="{BCDAEC91-5BCE-4B55-9CC0-43EF94CB734B}"/>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9940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54"/>
        <p:cNvGrpSpPr/>
        <p:nvPr/>
      </p:nvGrpSpPr>
      <p:grpSpPr>
        <a:xfrm>
          <a:off x="0" y="0"/>
          <a:ext cx="0" cy="0"/>
          <a:chOff x="0" y="0"/>
          <a:chExt cx="0" cy="0"/>
        </a:xfrm>
      </p:grpSpPr>
      <p:sp>
        <p:nvSpPr>
          <p:cNvPr id="111" name="Rectangle 110">
            <a:extLst>
              <a:ext uri="{FF2B5EF4-FFF2-40B4-BE49-F238E27FC236}">
                <a16:creationId xmlns="" xmlns:a16="http://schemas.microsoft.com/office/drawing/2014/main" id="{C5E6CFF1-2F42-4E10-9A97-F116F46F53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0" name="Picture 356">
            <a:extLst>
              <a:ext uri="{FF2B5EF4-FFF2-40B4-BE49-F238E27FC236}">
                <a16:creationId xmlns="" xmlns:a16="http://schemas.microsoft.com/office/drawing/2014/main" id="{5BE3D5D5-C02E-4DBF-84B9-50E3F5BE38A5}"/>
              </a:ext>
            </a:extLst>
          </p:cNvPr>
          <p:cNvPicPr>
            <a:picLocks noChangeAspect="1"/>
          </p:cNvPicPr>
          <p:nvPr/>
        </p:nvPicPr>
        <p:blipFill rotWithShape="1">
          <a:blip r:embed="rId3">
            <a:alphaModFix amt="35000"/>
          </a:blip>
          <a:srcRect/>
          <a:stretch/>
        </p:blipFill>
        <p:spPr>
          <a:xfrm>
            <a:off x="20" y="10"/>
            <a:ext cx="12191979" cy="6857990"/>
          </a:xfrm>
          <a:prstGeom prst="rect">
            <a:avLst/>
          </a:prstGeom>
        </p:spPr>
      </p:pic>
      <p:sp>
        <p:nvSpPr>
          <p:cNvPr id="355" name="Google Shape;355;p3"/>
          <p:cNvSpPr txBox="1">
            <a:spLocks noGrp="1"/>
          </p:cNvSpPr>
          <p:nvPr>
            <p:ph type="title"/>
          </p:nvPr>
        </p:nvSpPr>
        <p:spPr>
          <a:xfrm>
            <a:off x="838201" y="1065862"/>
            <a:ext cx="3313164" cy="4726276"/>
          </a:xfrm>
          <a:prstGeom prst="rect">
            <a:avLst/>
          </a:prstGeom>
        </p:spPr>
        <p:txBody>
          <a:bodyPr spcFirstLastPara="1" vert="horz" lIns="91440" tIns="45720" rIns="91440" bIns="45720" rtlCol="0" anchor="ctr" anchorCtr="0">
            <a:normAutofit/>
          </a:bodyPr>
          <a:lstStyle/>
          <a:p>
            <a:pPr marL="0" lvl="0" indent="0" algn="r">
              <a:spcAft>
                <a:spcPts val="0"/>
              </a:spcAft>
              <a:buClr>
                <a:srgbClr val="FFFEFF"/>
              </a:buClr>
              <a:buSzPts val="4000"/>
            </a:pPr>
            <a:r>
              <a:rPr lang="en-US" sz="4000">
                <a:solidFill>
                  <a:srgbClr val="FFFFFF"/>
                </a:solidFill>
              </a:rPr>
              <a:t>LEARNING OBJECTIVES</a:t>
            </a:r>
          </a:p>
        </p:txBody>
      </p:sp>
      <p:cxnSp>
        <p:nvCxnSpPr>
          <p:cNvPr id="113" name="Straight Connector 112">
            <a:extLst>
              <a:ext uri="{FF2B5EF4-FFF2-40B4-BE49-F238E27FC236}">
                <a16:creationId xmlns="" xmlns:a16="http://schemas.microsoft.com/office/drawing/2014/main" id="{67182200-4859-4C8D-BCBB-55B245C28BA3}"/>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 xmlns:a16="http://schemas.microsoft.com/office/drawing/2014/main" id="{B10FDAC0-2ECF-453D-87ED-09C459D95079}"/>
              </a:ext>
            </a:extLst>
          </p:cNvPr>
          <p:cNvSpPr txBox="1"/>
          <p:nvPr/>
        </p:nvSpPr>
        <p:spPr>
          <a:xfrm>
            <a:off x="5155379" y="348791"/>
            <a:ext cx="6486724" cy="6136849"/>
          </a:xfrm>
          <a:prstGeom prst="rect">
            <a:avLst/>
          </a:prstGeom>
        </p:spPr>
        <p:txBody>
          <a:bodyPr vert="horz" lIns="91440" tIns="45720" rIns="91440" bIns="45720" rtlCol="0" anchor="ctr">
            <a:normAutofit/>
          </a:bodyPr>
          <a:lstStyle/>
          <a:p>
            <a:pPr marL="228600" lvl="0" indent="-228600">
              <a:lnSpc>
                <a:spcPct val="90000"/>
              </a:lnSpc>
              <a:spcBef>
                <a:spcPts val="0"/>
              </a:spcBef>
              <a:spcAft>
                <a:spcPts val="0"/>
              </a:spcAft>
              <a:buSzPts val="1980"/>
              <a:buFont typeface="Arial" panose="020B0604020202020204" pitchFamily="34" charset="0"/>
              <a:buChar char="•"/>
            </a:pPr>
            <a:r>
              <a:rPr lang="en-US" sz="3200" dirty="0">
                <a:solidFill>
                  <a:srgbClr val="FFFFFF"/>
                </a:solidFill>
              </a:rPr>
              <a:t>Understand the reasons people make social comparisons. </a:t>
            </a:r>
          </a:p>
          <a:p>
            <a:pPr marL="228600" lvl="0" indent="-228600">
              <a:lnSpc>
                <a:spcPct val="90000"/>
              </a:lnSpc>
              <a:spcBef>
                <a:spcPts val="1000"/>
              </a:spcBef>
              <a:spcAft>
                <a:spcPts val="0"/>
              </a:spcAft>
              <a:buSzPts val="1980"/>
              <a:buFont typeface="Arial" panose="020B0604020202020204" pitchFamily="34" charset="0"/>
              <a:buChar char="•"/>
            </a:pPr>
            <a:r>
              <a:rPr lang="en-US" sz="3200" dirty="0">
                <a:solidFill>
                  <a:srgbClr val="FFFFFF"/>
                </a:solidFill>
              </a:rPr>
              <a:t>Identify consequences of social comparison</a:t>
            </a:r>
          </a:p>
          <a:p>
            <a:pPr marL="228600" lvl="0" indent="-228600">
              <a:lnSpc>
                <a:spcPct val="90000"/>
              </a:lnSpc>
              <a:spcBef>
                <a:spcPts val="1000"/>
              </a:spcBef>
              <a:spcAft>
                <a:spcPts val="0"/>
              </a:spcAft>
              <a:buSzPts val="1980"/>
              <a:buFont typeface="Arial" panose="020B0604020202020204" pitchFamily="34" charset="0"/>
              <a:buChar char="•"/>
            </a:pPr>
            <a:r>
              <a:rPr lang="en-US" sz="3200" dirty="0">
                <a:solidFill>
                  <a:srgbClr val="FFFFFF"/>
                </a:solidFill>
              </a:rPr>
              <a:t>Understand the Self-Evaluation Maintenance Model.</a:t>
            </a:r>
          </a:p>
          <a:p>
            <a:pPr marL="228600" lvl="0" indent="-228600">
              <a:lnSpc>
                <a:spcPct val="90000"/>
              </a:lnSpc>
              <a:spcBef>
                <a:spcPts val="1000"/>
              </a:spcBef>
              <a:spcAft>
                <a:spcPts val="0"/>
              </a:spcAft>
              <a:buSzPts val="1980"/>
              <a:buFont typeface="Arial" panose="020B0604020202020204" pitchFamily="34" charset="0"/>
              <a:buChar char="•"/>
            </a:pPr>
            <a:r>
              <a:rPr lang="en-US" sz="3200" dirty="0">
                <a:solidFill>
                  <a:srgbClr val="FFFFFF"/>
                </a:solidFill>
              </a:rPr>
              <a:t>Explain situational factors that can affect social comparison.</a:t>
            </a: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0"/>
        <p:cNvGrpSpPr/>
        <p:nvPr/>
      </p:nvGrpSpPr>
      <p:grpSpPr>
        <a:xfrm>
          <a:off x="0" y="0"/>
          <a:ext cx="0" cy="0"/>
          <a:chOff x="0" y="0"/>
          <a:chExt cx="0" cy="0"/>
        </a:xfrm>
      </p:grpSpPr>
      <p:sp>
        <p:nvSpPr>
          <p:cNvPr id="111" name="Rectangle 110">
            <a:extLst>
              <a:ext uri="{FF2B5EF4-FFF2-40B4-BE49-F238E27FC236}">
                <a16:creationId xmlns="" xmlns:a16="http://schemas.microsoft.com/office/drawing/2014/main" id="{71B2258F-86CA-4D4D-8270-BC05FCDEBF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3" name="Picture 362" descr="Humans balancing on pencil concept">
            <a:extLst>
              <a:ext uri="{FF2B5EF4-FFF2-40B4-BE49-F238E27FC236}">
                <a16:creationId xmlns="" xmlns:a16="http://schemas.microsoft.com/office/drawing/2014/main" id="{0A9CD7DD-F322-484C-80B3-8FE93F6BFFC3}"/>
              </a:ext>
            </a:extLst>
          </p:cNvPr>
          <p:cNvPicPr>
            <a:picLocks noChangeAspect="1"/>
          </p:cNvPicPr>
          <p:nvPr/>
        </p:nvPicPr>
        <p:blipFill rotWithShape="1">
          <a:blip r:embed="rId3">
            <a:alphaModFix amt="50000"/>
          </a:blip>
          <a:srcRect t="12292" b="3438"/>
          <a:stretch/>
        </p:blipFill>
        <p:spPr>
          <a:xfrm>
            <a:off x="20" y="1"/>
            <a:ext cx="12191980" cy="6857999"/>
          </a:xfrm>
          <a:prstGeom prst="rect">
            <a:avLst/>
          </a:prstGeom>
        </p:spPr>
      </p:pic>
      <p:sp>
        <p:nvSpPr>
          <p:cNvPr id="361" name="Google Shape;361;p4"/>
          <p:cNvSpPr txBox="1">
            <a:spLocks noGrp="1"/>
          </p:cNvSpPr>
          <p:nvPr>
            <p:ph type="title"/>
          </p:nvPr>
        </p:nvSpPr>
        <p:spPr>
          <a:xfrm>
            <a:off x="1524000" y="3538687"/>
            <a:ext cx="9144000" cy="2900518"/>
          </a:xfrm>
          <a:prstGeom prst="rect">
            <a:avLst/>
          </a:prstGeom>
        </p:spPr>
        <p:txBody>
          <a:bodyPr spcFirstLastPara="1" vert="horz" lIns="91440" tIns="45720" rIns="91440" bIns="45720" rtlCol="0" anchor="b" anchorCtr="0">
            <a:normAutofit/>
          </a:bodyPr>
          <a:lstStyle/>
          <a:p>
            <a:pPr marL="0" lvl="0" indent="0" algn="ctr">
              <a:spcAft>
                <a:spcPts val="0"/>
              </a:spcAft>
              <a:buClr>
                <a:srgbClr val="FFFEFF"/>
              </a:buClr>
              <a:buSzPts val="4000"/>
            </a:pPr>
            <a:r>
              <a:rPr lang="en-US" sz="4800" dirty="0">
                <a:solidFill>
                  <a:srgbClr val="FFFFFF"/>
                </a:solidFill>
                <a:effectLst>
                  <a:outerShdw blurRad="38100" dist="38100" dir="2700000" algn="tl">
                    <a:srgbClr val="000000">
                      <a:alpha val="43137"/>
                    </a:srgbClr>
                  </a:outerShdw>
                </a:effectLst>
              </a:rPr>
              <a:t>Introduction of</a:t>
            </a:r>
            <a:br>
              <a:rPr lang="en-US" sz="4800" dirty="0">
                <a:solidFill>
                  <a:srgbClr val="FFFFFF"/>
                </a:solidFill>
                <a:effectLst>
                  <a:outerShdw blurRad="38100" dist="38100" dir="2700000" algn="tl">
                    <a:srgbClr val="000000">
                      <a:alpha val="43137"/>
                    </a:srgbClr>
                  </a:outerShdw>
                </a:effectLst>
              </a:rPr>
            </a:br>
            <a:r>
              <a:rPr lang="en-US" sz="4800" dirty="0">
                <a:solidFill>
                  <a:srgbClr val="FFFFFF"/>
                </a:solidFill>
                <a:effectLst>
                  <a:outerShdw blurRad="38100" dist="38100" dir="2700000" algn="tl">
                    <a:srgbClr val="000000">
                      <a:alpha val="43137"/>
                    </a:srgbClr>
                  </a:outerShdw>
                </a:effectLst>
              </a:rPr>
              <a:t>Social Comparison</a:t>
            </a:r>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61"/>
                                        </p:tgtEl>
                                        <p:attrNameLst>
                                          <p:attrName>style.visibility</p:attrName>
                                        </p:attrNameLst>
                                      </p:cBhvr>
                                      <p:to>
                                        <p:strVal val="visible"/>
                                      </p:to>
                                    </p:set>
                                    <p:animEffect transition="in" filter="fade">
                                      <p:cBhvr>
                                        <p:cTn id="7" dur="700"/>
                                        <p:tgtEl>
                                          <p:spTgt spid="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66"/>
        <p:cNvGrpSpPr/>
        <p:nvPr/>
      </p:nvGrpSpPr>
      <p:grpSpPr>
        <a:xfrm>
          <a:off x="0" y="0"/>
          <a:ext cx="0" cy="0"/>
          <a:chOff x="0" y="0"/>
          <a:chExt cx="0" cy="0"/>
        </a:xfrm>
      </p:grpSpPr>
      <p:sp>
        <p:nvSpPr>
          <p:cNvPr id="367" name="Google Shape;367;p5"/>
          <p:cNvSpPr txBox="1">
            <a:spLocks noGrp="1"/>
          </p:cNvSpPr>
          <p:nvPr>
            <p:ph type="title"/>
          </p:nvPr>
        </p:nvSpPr>
        <p:spPr>
          <a:xfrm>
            <a:off x="648929" y="327992"/>
            <a:ext cx="3505495" cy="1923596"/>
          </a:xfrm>
          <a:prstGeom prst="rect">
            <a:avLst/>
          </a:prstGeom>
        </p:spPr>
        <p:txBody>
          <a:bodyPr spcFirstLastPara="1" vert="horz" lIns="91440" tIns="45720" rIns="91440" bIns="45720" rtlCol="0" anchor="ctr" anchorCtr="0">
            <a:normAutofit/>
          </a:bodyPr>
          <a:lstStyle/>
          <a:p>
            <a:pPr marL="0" lvl="0" indent="0">
              <a:spcAft>
                <a:spcPts val="0"/>
              </a:spcAft>
              <a:buClr>
                <a:srgbClr val="FFFEFF"/>
              </a:buClr>
              <a:buSzPts val="4000"/>
            </a:pPr>
            <a:r>
              <a:rPr lang="en-US" sz="4000" kern="1200" dirty="0">
                <a:solidFill>
                  <a:schemeClr val="tx1"/>
                </a:solidFill>
                <a:latin typeface="+mj-lt"/>
                <a:ea typeface="+mj-ea"/>
                <a:cs typeface="+mj-cs"/>
              </a:rPr>
              <a:t>Social Comparison: Basics </a:t>
            </a:r>
          </a:p>
        </p:txBody>
      </p:sp>
      <p:sp>
        <p:nvSpPr>
          <p:cNvPr id="369" name="Google Shape;369;p5"/>
          <p:cNvSpPr txBox="1">
            <a:spLocks noGrp="1"/>
          </p:cNvSpPr>
          <p:nvPr>
            <p:ph sz="half" idx="2"/>
          </p:nvPr>
        </p:nvSpPr>
        <p:spPr>
          <a:xfrm>
            <a:off x="648930" y="2438400"/>
            <a:ext cx="3707321" cy="3785419"/>
          </a:xfrm>
          <a:prstGeom prst="rect">
            <a:avLst/>
          </a:prstGeom>
        </p:spPr>
        <p:txBody>
          <a:bodyPr spcFirstLastPara="1" vert="horz" lIns="91440" tIns="45720" rIns="91440" bIns="45720" rtlCol="0" anchorCtr="0">
            <a:normAutofit lnSpcReduction="10000"/>
          </a:bodyPr>
          <a:lstStyle/>
          <a:p>
            <a:pPr marL="228600" lvl="0">
              <a:spcBef>
                <a:spcPts val="0"/>
              </a:spcBef>
              <a:spcAft>
                <a:spcPts val="0"/>
              </a:spcAft>
              <a:buSzPts val="1980"/>
            </a:pPr>
            <a:r>
              <a:rPr lang="en-US" dirty="0"/>
              <a:t>Social comparison is a well-known concept to advertisers. They create idealized images that influence consumers’ self-perceptions as well as the things they feel they must buy in order to be satisfied.</a:t>
            </a:r>
          </a:p>
        </p:txBody>
      </p:sp>
      <p:sp>
        <p:nvSpPr>
          <p:cNvPr id="118" name="Rectangle 117">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8" name="Google Shape;368;p5"/>
          <p:cNvPicPr preferRelativeResize="0">
            <a:picLocks noGrp="1"/>
          </p:cNvPicPr>
          <p:nvPr>
            <p:ph sz="half" idx="1"/>
          </p:nvPr>
        </p:nvPicPr>
        <p:blipFill rotWithShape="1">
          <a:blip r:embed="rId3"/>
          <a:srcRect r="17200"/>
          <a:stretch/>
        </p:blipFill>
        <p:spPr>
          <a:xfrm>
            <a:off x="5474443" y="603111"/>
            <a:ext cx="5826610" cy="4450880"/>
          </a:xfrm>
          <a:prstGeom prst="rect">
            <a:avLst/>
          </a:prstGeom>
          <a:noFill/>
          <a:effectLst/>
        </p:spPr>
      </p:pic>
      <p:sp>
        <p:nvSpPr>
          <p:cNvPr id="8" name="TextBox 7">
            <a:extLst>
              <a:ext uri="{FF2B5EF4-FFF2-40B4-BE49-F238E27FC236}">
                <a16:creationId xmlns="" xmlns:a16="http://schemas.microsoft.com/office/drawing/2014/main" id="{03153D42-656A-4EE2-849F-F5787B316457}"/>
              </a:ext>
            </a:extLst>
          </p:cNvPr>
          <p:cNvSpPr txBox="1"/>
          <p:nvPr/>
        </p:nvSpPr>
        <p:spPr>
          <a:xfrm>
            <a:off x="5340534" y="5180617"/>
            <a:ext cx="6094428" cy="307777"/>
          </a:xfrm>
          <a:prstGeom prst="rect">
            <a:avLst/>
          </a:prstGeom>
          <a:noFill/>
        </p:spPr>
        <p:txBody>
          <a:bodyPr wrap="square">
            <a:spAutoFit/>
          </a:bodyPr>
          <a:lstStyle/>
          <a:p>
            <a:pPr algn="ctr"/>
            <a:r>
              <a:rPr lang="en-US" sz="1400" i="1" dirty="0"/>
              <a:t>[Image: </a:t>
            </a:r>
            <a:r>
              <a:rPr lang="en-US" sz="1400" i="1" dirty="0" err="1"/>
              <a:t>SenseiAlan</a:t>
            </a:r>
            <a:r>
              <a:rPr lang="en-US" sz="1400" i="1" dirty="0"/>
              <a:t>, http://goo.gl/XOwjq5, CC BY 2.0, http://goo.gl/ T4qgSp]</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73"/>
        <p:cNvGrpSpPr/>
        <p:nvPr/>
      </p:nvGrpSpPr>
      <p:grpSpPr>
        <a:xfrm>
          <a:off x="0" y="0"/>
          <a:ext cx="0" cy="0"/>
          <a:chOff x="0" y="0"/>
          <a:chExt cx="0" cy="0"/>
        </a:xfrm>
      </p:grpSpPr>
      <p:sp>
        <p:nvSpPr>
          <p:cNvPr id="375" name="Google Shape;375;p6"/>
          <p:cNvSpPr/>
          <p:nvPr/>
        </p:nvSpPr>
        <p:spPr>
          <a:xfrm>
            <a:off x="648931" y="2438400"/>
            <a:ext cx="3505494" cy="3785419"/>
          </a:xfrm>
          <a:prstGeom prst="rect">
            <a:avLst/>
          </a:prstGeom>
        </p:spPr>
        <p:txBody>
          <a:bodyPr spcFirstLastPara="1" vert="horz" lIns="91440" tIns="45720" rIns="91440" bIns="45720" rtlCol="0" anchorCtr="0">
            <a:normAutofit fontScale="92500"/>
          </a:bodyPr>
          <a:lstStyle/>
          <a:p>
            <a:pPr marL="0" marR="0" lvl="0" indent="-228600">
              <a:lnSpc>
                <a:spcPct val="90000"/>
              </a:lnSpc>
              <a:spcBef>
                <a:spcPts val="0"/>
              </a:spcBef>
              <a:spcAft>
                <a:spcPts val="600"/>
              </a:spcAft>
              <a:buFont typeface="Arial" panose="020B0604020202020204" pitchFamily="34" charset="0"/>
              <a:buChar char="•"/>
            </a:pPr>
            <a:r>
              <a:rPr lang="en-US" sz="2800" b="0" i="0" u="none" strike="noStrike" cap="none" dirty="0">
                <a:sym typeface="Arial"/>
              </a:rPr>
              <a:t>When comparing, </a:t>
            </a:r>
            <a:r>
              <a:rPr lang="en-US" sz="2800" b="0" i="0" u="none" strike="noStrike" cap="none" dirty="0">
                <a:solidFill>
                  <a:srgbClr val="C00000"/>
                </a:solidFill>
                <a:sym typeface="Arial"/>
              </a:rPr>
              <a:t>similarity</a:t>
            </a:r>
            <a:r>
              <a:rPr lang="en-US" sz="2800" b="0" i="0" u="none" strike="noStrike" cap="none" dirty="0">
                <a:sym typeface="Arial"/>
              </a:rPr>
              <a:t> is important.</a:t>
            </a:r>
          </a:p>
          <a:p>
            <a:pPr marL="0" marR="0" lvl="0" indent="-228600">
              <a:lnSpc>
                <a:spcPct val="90000"/>
              </a:lnSpc>
              <a:spcBef>
                <a:spcPts val="0"/>
              </a:spcBef>
              <a:spcAft>
                <a:spcPts val="600"/>
              </a:spcAft>
              <a:buFont typeface="Arial" panose="020B0604020202020204" pitchFamily="34" charset="0"/>
              <a:buChar char="•"/>
            </a:pPr>
            <a:r>
              <a:rPr lang="en-US" sz="2800" b="0" i="0" u="none" strike="noStrike" cap="none" dirty="0">
                <a:sym typeface="Arial"/>
              </a:rPr>
              <a:t>A professional athlete is </a:t>
            </a:r>
            <a:r>
              <a:rPr lang="en-US" sz="2800" dirty="0">
                <a:sym typeface="Arial"/>
              </a:rPr>
              <a:t>far more likely to compare his or her own performance against that of other professional athletes than that of an amateur.</a:t>
            </a:r>
            <a:endParaRPr lang="en-US" sz="2800" dirty="0"/>
          </a:p>
        </p:txBody>
      </p:sp>
      <p:sp>
        <p:nvSpPr>
          <p:cNvPr id="124" name="Rectangle 123">
            <a:extLst>
              <a:ext uri="{FF2B5EF4-FFF2-40B4-BE49-F238E27FC236}">
                <a16:creationId xmlns=""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ounded Rectangle 9">
            <a:extLst>
              <a:ext uri="{FF2B5EF4-FFF2-40B4-BE49-F238E27FC236}">
                <a16:creationId xmlns=""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4" name="Google Shape;374;p6"/>
          <p:cNvPicPr preferRelativeResize="0"/>
          <p:nvPr/>
        </p:nvPicPr>
        <p:blipFill rotWithShape="1">
          <a:blip r:embed="rId3"/>
          <a:stretch/>
        </p:blipFill>
        <p:spPr>
          <a:xfrm>
            <a:off x="5598555" y="687729"/>
            <a:ext cx="5633944" cy="5239568"/>
          </a:xfrm>
          <a:prstGeom prst="rect">
            <a:avLst/>
          </a:prstGeom>
          <a:noFill/>
          <a:effectLst/>
        </p:spPr>
      </p:pic>
      <p:sp>
        <p:nvSpPr>
          <p:cNvPr id="6" name="Google Shape;367;p5">
            <a:extLst>
              <a:ext uri="{FF2B5EF4-FFF2-40B4-BE49-F238E27FC236}">
                <a16:creationId xmlns="" xmlns:a16="http://schemas.microsoft.com/office/drawing/2014/main" id="{6FC714F9-DF8D-4394-892F-0361404D387A}"/>
              </a:ext>
            </a:extLst>
          </p:cNvPr>
          <p:cNvSpPr txBox="1">
            <a:spLocks/>
          </p:cNvSpPr>
          <p:nvPr/>
        </p:nvSpPr>
        <p:spPr>
          <a:xfrm>
            <a:off x="648929" y="327992"/>
            <a:ext cx="3505495" cy="1923596"/>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uClr>
                <a:srgbClr val="FFFEFF"/>
              </a:buClr>
              <a:buSzPts val="4000"/>
            </a:pPr>
            <a:r>
              <a:rPr lang="en-US" sz="4000" dirty="0"/>
              <a:t>Social Comparison: Basics </a:t>
            </a:r>
          </a:p>
        </p:txBody>
      </p:sp>
      <p:sp>
        <p:nvSpPr>
          <p:cNvPr id="8" name="TextBox 7">
            <a:extLst>
              <a:ext uri="{FF2B5EF4-FFF2-40B4-BE49-F238E27FC236}">
                <a16:creationId xmlns="" xmlns:a16="http://schemas.microsoft.com/office/drawing/2014/main" id="{92BE0C54-7AE4-4ECB-92A3-38216DDBC252}"/>
              </a:ext>
            </a:extLst>
          </p:cNvPr>
          <p:cNvSpPr txBox="1"/>
          <p:nvPr/>
        </p:nvSpPr>
        <p:spPr>
          <a:xfrm>
            <a:off x="5448641" y="5949279"/>
            <a:ext cx="6094428" cy="258532"/>
          </a:xfrm>
          <a:prstGeom prst="rect">
            <a:avLst/>
          </a:prstGeom>
          <a:noFill/>
        </p:spPr>
        <p:txBody>
          <a:bodyPr wrap="square">
            <a:spAutoFit/>
          </a:bodyPr>
          <a:lstStyle/>
          <a:p>
            <a:pPr marR="0" lvl="0" algn="ctr">
              <a:lnSpc>
                <a:spcPct val="90000"/>
              </a:lnSpc>
              <a:spcBef>
                <a:spcPts val="0"/>
              </a:spcBef>
              <a:spcAft>
                <a:spcPts val="600"/>
              </a:spcAft>
            </a:pPr>
            <a:r>
              <a:rPr lang="en-US" sz="1200" i="1" dirty="0">
                <a:sym typeface="Arial"/>
              </a:rPr>
              <a:t>[Image: </a:t>
            </a:r>
            <a:r>
              <a:rPr lang="en-US" sz="1200" i="1" dirty="0" err="1">
                <a:sym typeface="Arial"/>
              </a:rPr>
              <a:t>Doma</a:t>
            </a:r>
            <a:r>
              <a:rPr lang="en-US" sz="1200" i="1" dirty="0">
                <a:sym typeface="Arial"/>
              </a:rPr>
              <a:t>-w, https://goo.gl/2NM9Ii, CC BY 3.0, https://goo.gl/b58TcB]</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79"/>
        <p:cNvGrpSpPr/>
        <p:nvPr/>
      </p:nvGrpSpPr>
      <p:grpSpPr>
        <a:xfrm>
          <a:off x="0" y="0"/>
          <a:ext cx="0" cy="0"/>
          <a:chOff x="0" y="0"/>
          <a:chExt cx="0" cy="0"/>
        </a:xfrm>
      </p:grpSpPr>
      <p:sp>
        <p:nvSpPr>
          <p:cNvPr id="130" name="Rectangle 129">
            <a:extLst>
              <a:ext uri="{FF2B5EF4-FFF2-40B4-BE49-F238E27FC236}">
                <a16:creationId xmlns="" xmlns:a16="http://schemas.microsoft.com/office/drawing/2014/main" id="{4C608BEB-860E-4094-8511-78603564A7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2" name="Straight Connector 131">
            <a:extLst>
              <a:ext uri="{FF2B5EF4-FFF2-40B4-BE49-F238E27FC236}">
                <a16:creationId xmlns="" xmlns:a16="http://schemas.microsoft.com/office/drawing/2014/main" id="{1F16A8D4-FE87-4604-88B2-394B5D1EB43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Google Shape;367;p5">
            <a:extLst>
              <a:ext uri="{FF2B5EF4-FFF2-40B4-BE49-F238E27FC236}">
                <a16:creationId xmlns="" xmlns:a16="http://schemas.microsoft.com/office/drawing/2014/main" id="{D42CFD01-CE2D-4C8A-951B-EA85557E32DD}"/>
              </a:ext>
            </a:extLst>
          </p:cNvPr>
          <p:cNvSpPr txBox="1">
            <a:spLocks/>
          </p:cNvSpPr>
          <p:nvPr/>
        </p:nvSpPr>
        <p:spPr>
          <a:xfrm>
            <a:off x="648929" y="959588"/>
            <a:ext cx="3505495" cy="3326662"/>
          </a:xfrm>
          <a:prstGeom prst="rect">
            <a:avLst/>
          </a:prstGeom>
        </p:spPr>
        <p:txBody>
          <a:bodyPr spcFirstLastPara="1" vert="horz" lIns="91440" tIns="45720" rIns="91440" bIns="45720" rtlCol="0" anchor="t" anchorCtr="0">
            <a:normAutofit/>
          </a:bodyPr>
          <a:lstStyle>
            <a:lvl1pPr lvl="0" indent="0">
              <a:lnSpc>
                <a:spcPct val="90000"/>
              </a:lnSpc>
              <a:spcBef>
                <a:spcPct val="0"/>
              </a:spcBef>
              <a:spcAft>
                <a:spcPts val="0"/>
              </a:spcAft>
              <a:buClr>
                <a:srgbClr val="FFFEFF"/>
              </a:buClr>
              <a:buSzPts val="4000"/>
              <a:buNone/>
              <a:defRPr sz="4000">
                <a:solidFill>
                  <a:srgbClr val="FFFFFF"/>
                </a:solidFill>
                <a:latin typeface="+mj-lt"/>
                <a:ea typeface="+mj-ea"/>
                <a:cs typeface="+mj-cs"/>
              </a:defRPr>
            </a:lvl1pPr>
          </a:lstStyle>
          <a:p>
            <a:r>
              <a:rPr lang="en-US" dirty="0"/>
              <a:t>Social Comparison:</a:t>
            </a:r>
          </a:p>
          <a:p>
            <a:endParaRPr lang="en-US" dirty="0"/>
          </a:p>
          <a:p>
            <a:r>
              <a:rPr lang="en-US" b="1" dirty="0"/>
              <a:t>Basics</a:t>
            </a:r>
            <a:r>
              <a:rPr lang="en-US" dirty="0"/>
              <a:t> </a:t>
            </a:r>
          </a:p>
        </p:txBody>
      </p:sp>
      <p:sp>
        <p:nvSpPr>
          <p:cNvPr id="2" name="Rectangle 1">
            <a:extLst>
              <a:ext uri="{FF2B5EF4-FFF2-40B4-BE49-F238E27FC236}">
                <a16:creationId xmlns="" xmlns:a16="http://schemas.microsoft.com/office/drawing/2014/main" id="{B38AD240-F6AA-4819-92FE-49AB87AEDD43}"/>
              </a:ext>
            </a:extLst>
          </p:cNvPr>
          <p:cNvSpPr/>
          <p:nvPr/>
        </p:nvSpPr>
        <p:spPr>
          <a:xfrm>
            <a:off x="8031637" y="1244338"/>
            <a:ext cx="235670" cy="4201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Google Shape;381;p7"/>
          <p:cNvSpPr txBox="1">
            <a:spLocks noGrp="1"/>
          </p:cNvSpPr>
          <p:nvPr>
            <p:ph idx="1"/>
          </p:nvPr>
        </p:nvSpPr>
        <p:spPr>
          <a:xfrm>
            <a:off x="4792225" y="2752570"/>
            <a:ext cx="6750846" cy="3408199"/>
          </a:xfrm>
          <a:prstGeom prst="rect">
            <a:avLst/>
          </a:prstGeom>
        </p:spPr>
        <p:txBody>
          <a:bodyPr spcFirstLastPara="1" vert="horz" lIns="91440" tIns="45720" rIns="91440" bIns="45720" rtlCol="0" anchorCtr="0">
            <a:normAutofit/>
          </a:bodyPr>
          <a:lstStyle/>
          <a:p>
            <a:pPr marL="228600" lvl="0">
              <a:spcBef>
                <a:spcPts val="0"/>
              </a:spcBef>
              <a:spcAft>
                <a:spcPts val="0"/>
              </a:spcAft>
              <a:buSzPts val="1980"/>
            </a:pPr>
            <a:r>
              <a:rPr lang="en-US" sz="3200" dirty="0"/>
              <a:t>The performance dimension has to be relevant to the self (Festinger, 1954).</a:t>
            </a:r>
          </a:p>
          <a:p>
            <a:pPr marL="0" lvl="0" indent="0">
              <a:spcBef>
                <a:spcPts val="1000"/>
              </a:spcBef>
              <a:spcAft>
                <a:spcPts val="0"/>
              </a:spcAft>
              <a:buSzPts val="1980"/>
              <a:buNone/>
            </a:pPr>
            <a:r>
              <a:rPr lang="en-US" i="1" dirty="0"/>
              <a:t>For example, if excelling in academics is more important to you than excelling in sports, you are more likely to compare yourself with others in terms of academic rather than athletic performance</a:t>
            </a:r>
            <a:endParaRPr lang="en-US" dirty="0"/>
          </a:p>
          <a:p>
            <a:pPr marL="228600" lvl="0">
              <a:spcBef>
                <a:spcPts val="1000"/>
              </a:spcBef>
              <a:spcAft>
                <a:spcPts val="0"/>
              </a:spcAft>
              <a:buSzPts val="1980"/>
            </a:pPr>
            <a:endParaRPr lang="en-US" dirty="0"/>
          </a:p>
        </p:txBody>
      </p:sp>
      <p:sp>
        <p:nvSpPr>
          <p:cNvPr id="380" name="Google Shape;380;p7"/>
          <p:cNvSpPr txBox="1">
            <a:spLocks noGrp="1"/>
          </p:cNvSpPr>
          <p:nvPr>
            <p:ph type="title"/>
          </p:nvPr>
        </p:nvSpPr>
        <p:spPr>
          <a:xfrm>
            <a:off x="4476228" y="1790317"/>
            <a:ext cx="5619896" cy="2276718"/>
          </a:xfrm>
          <a:prstGeom prst="rect">
            <a:avLst/>
          </a:prstGeom>
        </p:spPr>
        <p:txBody>
          <a:bodyPr spcFirstLastPara="1" vert="horz" lIns="91440" tIns="45720" rIns="91440" bIns="45720" rtlCol="0" anchor="t" anchorCtr="0">
            <a:normAutofit/>
          </a:bodyPr>
          <a:lstStyle/>
          <a:p>
            <a:pPr marL="0" lvl="0" indent="0">
              <a:spcAft>
                <a:spcPts val="0"/>
              </a:spcAft>
              <a:buClr>
                <a:srgbClr val="FFFEFF"/>
              </a:buClr>
              <a:buSzPts val="4000"/>
            </a:pPr>
            <a:r>
              <a:rPr lang="en-US" sz="4000" kern="1200" dirty="0">
                <a:latin typeface="+mj-lt"/>
                <a:ea typeface="+mj-ea"/>
                <a:cs typeface="+mj-cs"/>
              </a:rPr>
              <a:t>Relevance and Similarity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85"/>
        <p:cNvGrpSpPr/>
        <p:nvPr/>
      </p:nvGrpSpPr>
      <p:grpSpPr>
        <a:xfrm>
          <a:off x="0" y="0"/>
          <a:ext cx="0" cy="0"/>
          <a:chOff x="0" y="0"/>
          <a:chExt cx="0" cy="0"/>
        </a:xfrm>
      </p:grpSpPr>
      <p:sp useBgFill="1">
        <p:nvSpPr>
          <p:cNvPr id="396" name="Rectangle 78">
            <a:extLst>
              <a:ext uri="{FF2B5EF4-FFF2-40B4-BE49-F238E27FC236}">
                <a16:creationId xmlns="" xmlns:a16="http://schemas.microsoft.com/office/drawing/2014/main" id="{0288C6B4-AFC3-407F-A595-EFFD38D4CC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7" name="Freeform: Shape 80">
            <a:extLst>
              <a:ext uri="{FF2B5EF4-FFF2-40B4-BE49-F238E27FC236}">
                <a16:creationId xmlns="" xmlns:a16="http://schemas.microsoft.com/office/drawing/2014/main" id="{CF236821-17FE-429B-8D2C-08E13A64EA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98" name="Freeform: Shape 82">
            <a:extLst>
              <a:ext uri="{FF2B5EF4-FFF2-40B4-BE49-F238E27FC236}">
                <a16:creationId xmlns="" xmlns:a16="http://schemas.microsoft.com/office/drawing/2014/main" id="{C0BDBCD2-E081-43AB-9119-C55465E597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6" name="Google Shape;386;p8"/>
          <p:cNvSpPr txBox="1">
            <a:spLocks noGrp="1"/>
          </p:cNvSpPr>
          <p:nvPr>
            <p:ph type="title"/>
          </p:nvPr>
        </p:nvSpPr>
        <p:spPr>
          <a:xfrm>
            <a:off x="672752" y="1161288"/>
            <a:ext cx="3438144" cy="1239012"/>
          </a:xfrm>
          <a:prstGeom prst="rect">
            <a:avLst/>
          </a:prstGeom>
        </p:spPr>
        <p:txBody>
          <a:bodyPr spcFirstLastPara="1" vert="horz" lIns="91440" tIns="45720" rIns="91440" bIns="45720" rtlCol="0" anchor="ctr" anchorCtr="0">
            <a:normAutofit/>
          </a:bodyPr>
          <a:lstStyle/>
          <a:p>
            <a:pPr marL="0" lvl="0" indent="0">
              <a:spcAft>
                <a:spcPts val="0"/>
              </a:spcAft>
              <a:buClr>
                <a:srgbClr val="FFFEFF"/>
              </a:buClr>
              <a:buSzPts val="4000"/>
            </a:pPr>
            <a:r>
              <a:rPr lang="en-US" sz="3200" kern="1200" dirty="0">
                <a:solidFill>
                  <a:schemeClr val="tx1"/>
                </a:solidFill>
                <a:latin typeface="+mj-lt"/>
                <a:ea typeface="+mj-ea"/>
                <a:cs typeface="+mj-cs"/>
              </a:rPr>
              <a:t>Direction of Social Comparison </a:t>
            </a:r>
          </a:p>
        </p:txBody>
      </p:sp>
      <p:sp>
        <p:nvSpPr>
          <p:cNvPr id="399" name="Rectangle 84">
            <a:extLst>
              <a:ext uri="{FF2B5EF4-FFF2-40B4-BE49-F238E27FC236}">
                <a16:creationId xmlns="" xmlns:a16="http://schemas.microsoft.com/office/drawing/2014/main" id="{98E79BE4-34FE-485A-98A5-92CE8F7C474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0" name="Rectangle 86">
            <a:extLst>
              <a:ext uri="{FF2B5EF4-FFF2-40B4-BE49-F238E27FC236}">
                <a16:creationId xmlns="" xmlns:a16="http://schemas.microsoft.com/office/drawing/2014/main" id="{7A5F0580-5EE9-419F-96EE-B6529EF6E7D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88" name="Google Shape;388;p8"/>
          <p:cNvGrpSpPr/>
          <p:nvPr/>
        </p:nvGrpSpPr>
        <p:grpSpPr>
          <a:xfrm>
            <a:off x="5274564" y="1728728"/>
            <a:ext cx="6922007" cy="3606404"/>
            <a:chOff x="365075" y="-87907"/>
            <a:chExt cx="5542062" cy="2887445"/>
          </a:xfrm>
        </p:grpSpPr>
        <p:sp>
          <p:nvSpPr>
            <p:cNvPr id="389" name="Google Shape;389;p8"/>
            <p:cNvSpPr/>
            <p:nvPr/>
          </p:nvSpPr>
          <p:spPr>
            <a:xfrm>
              <a:off x="365075" y="0"/>
              <a:ext cx="1526031" cy="1144524"/>
            </a:xfrm>
            <a:prstGeom prst="upArrow">
              <a:avLst>
                <a:gd name="adj1" fmla="val 50000"/>
                <a:gd name="adj2" fmla="val 50000"/>
              </a:avLst>
            </a:prstGeom>
            <a:solidFill>
              <a:srgbClr val="F81B00"/>
            </a:solidFill>
            <a:ln w="158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1936888" y="0"/>
              <a:ext cx="3512439" cy="114452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txBox="1"/>
            <p:nvPr/>
          </p:nvSpPr>
          <p:spPr>
            <a:xfrm>
              <a:off x="1852404" y="-87907"/>
              <a:ext cx="3512439" cy="1144524"/>
            </a:xfrm>
            <a:prstGeom prst="rect">
              <a:avLst/>
            </a:prstGeom>
            <a:noFill/>
            <a:ln>
              <a:noFill/>
            </a:ln>
          </p:spPr>
          <p:txBody>
            <a:bodyPr spcFirstLastPara="1" wrap="square" lIns="234675" tIns="0" rIns="234675" bIns="234675" anchor="ctr" anchorCtr="0">
              <a:normAutofit/>
            </a:bodyPr>
            <a:lstStyle/>
            <a:p>
              <a:pPr marL="0" marR="0" lvl="0" indent="0" algn="l" rtl="0">
                <a:lnSpc>
                  <a:spcPct val="90000"/>
                </a:lnSpc>
                <a:spcBef>
                  <a:spcPts val="0"/>
                </a:spcBef>
                <a:spcAft>
                  <a:spcPts val="600"/>
                </a:spcAft>
                <a:buNone/>
              </a:pPr>
              <a:r>
                <a:rPr lang="en-US" sz="3900" dirty="0">
                  <a:solidFill>
                    <a:schemeClr val="dk1"/>
                  </a:solidFill>
                  <a:latin typeface="Arial"/>
                  <a:ea typeface="Arial"/>
                  <a:cs typeface="Arial"/>
                  <a:sym typeface="Arial"/>
                </a:rPr>
                <a:t>“upward comparisons”</a:t>
              </a:r>
              <a:endParaRPr sz="3900" dirty="0">
                <a:solidFill>
                  <a:schemeClr val="dk1"/>
                </a:solidFill>
                <a:latin typeface="Arial"/>
                <a:ea typeface="Arial"/>
                <a:cs typeface="Arial"/>
                <a:sym typeface="Arial"/>
              </a:endParaRPr>
            </a:p>
          </p:txBody>
        </p:sp>
        <p:sp>
          <p:nvSpPr>
            <p:cNvPr id="392" name="Google Shape;392;p8"/>
            <p:cNvSpPr/>
            <p:nvPr/>
          </p:nvSpPr>
          <p:spPr>
            <a:xfrm>
              <a:off x="822885" y="1239901"/>
              <a:ext cx="1526031" cy="1144524"/>
            </a:xfrm>
            <a:prstGeom prst="downArrow">
              <a:avLst>
                <a:gd name="adj1" fmla="val 50000"/>
                <a:gd name="adj2" fmla="val 50000"/>
              </a:avLst>
            </a:prstGeom>
            <a:solidFill>
              <a:srgbClr val="F81B00"/>
            </a:solidFill>
            <a:ln w="158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2394698" y="1239901"/>
              <a:ext cx="3512439" cy="114452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txBox="1"/>
            <p:nvPr/>
          </p:nvSpPr>
          <p:spPr>
            <a:xfrm>
              <a:off x="2391038" y="1655014"/>
              <a:ext cx="3512439" cy="1144524"/>
            </a:xfrm>
            <a:prstGeom prst="rect">
              <a:avLst/>
            </a:prstGeom>
            <a:noFill/>
            <a:ln>
              <a:noFill/>
            </a:ln>
          </p:spPr>
          <p:txBody>
            <a:bodyPr spcFirstLastPara="1" wrap="square" lIns="234675" tIns="0" rIns="234675" bIns="234675" anchor="ctr" anchorCtr="0">
              <a:normAutofit/>
            </a:bodyPr>
            <a:lstStyle/>
            <a:p>
              <a:pPr marL="0" marR="0" lvl="0" indent="0" algn="l" rtl="0">
                <a:lnSpc>
                  <a:spcPct val="90000"/>
                </a:lnSpc>
                <a:spcBef>
                  <a:spcPts val="0"/>
                </a:spcBef>
                <a:spcAft>
                  <a:spcPts val="600"/>
                </a:spcAft>
                <a:buNone/>
              </a:pPr>
              <a:r>
                <a:rPr lang="en-US" sz="3900" dirty="0">
                  <a:solidFill>
                    <a:schemeClr val="dk1"/>
                  </a:solidFill>
                  <a:latin typeface="Arial"/>
                  <a:ea typeface="Arial"/>
                  <a:cs typeface="Arial"/>
                  <a:sym typeface="Arial"/>
                </a:rPr>
                <a:t>“downward comparisons.</a:t>
              </a:r>
              <a:endParaRPr sz="3900" dirty="0">
                <a:solidFill>
                  <a:schemeClr val="dk1"/>
                </a:solidFill>
                <a:latin typeface="Arial"/>
                <a:ea typeface="Arial"/>
                <a:cs typeface="Arial"/>
                <a:sym typeface="Arial"/>
              </a:endParaRPr>
            </a:p>
          </p:txBody>
        </p:sp>
      </p:grpSp>
      <p:sp>
        <p:nvSpPr>
          <p:cNvPr id="23" name="Google Shape;387;p8">
            <a:extLst>
              <a:ext uri="{FF2B5EF4-FFF2-40B4-BE49-F238E27FC236}">
                <a16:creationId xmlns="" xmlns:a16="http://schemas.microsoft.com/office/drawing/2014/main" id="{553169F7-4267-47C1-8D1B-9BA489F3B19D}"/>
              </a:ext>
            </a:extLst>
          </p:cNvPr>
          <p:cNvSpPr txBox="1">
            <a:spLocks noGrp="1"/>
          </p:cNvSpPr>
          <p:nvPr>
            <p:ph sz="half" idx="1"/>
          </p:nvPr>
        </p:nvSpPr>
        <p:spPr>
          <a:xfrm>
            <a:off x="672752" y="2526018"/>
            <a:ext cx="4544630" cy="3506241"/>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SzPts val="1980"/>
              <a:buChar char="▪"/>
            </a:pPr>
            <a:r>
              <a:rPr lang="en-US" sz="3200" dirty="0"/>
              <a:t>Social comparison is a bi-directional phenomenon where we can compare ourselves to people who are better than us or worse than us.</a:t>
            </a:r>
            <a:endParaRPr sz="3200" dirty="0"/>
          </a:p>
          <a:p>
            <a:pPr marL="228600" lvl="0" indent="-102870" algn="l" rtl="0">
              <a:lnSpc>
                <a:spcPct val="100000"/>
              </a:lnSpc>
              <a:spcBef>
                <a:spcPts val="1000"/>
              </a:spcBef>
              <a:spcAft>
                <a:spcPts val="0"/>
              </a:spcAft>
              <a:buSzPts val="1980"/>
              <a:buNone/>
            </a:pPr>
            <a:endParaRPr sz="3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98"/>
        <p:cNvGrpSpPr/>
        <p:nvPr/>
      </p:nvGrpSpPr>
      <p:grpSpPr>
        <a:xfrm>
          <a:off x="0" y="0"/>
          <a:ext cx="0" cy="0"/>
          <a:chOff x="0" y="0"/>
          <a:chExt cx="0" cy="0"/>
        </a:xfrm>
      </p:grpSpPr>
      <p:sp>
        <p:nvSpPr>
          <p:cNvPr id="402" name="Rectangle 84">
            <a:extLst>
              <a:ext uri="{FF2B5EF4-FFF2-40B4-BE49-F238E27FC236}">
                <a16:creationId xmlns="" xmlns:a16="http://schemas.microsoft.com/office/drawing/2014/main" id="{A4AC5506-6312-4701-8D3C-40187889A94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Google Shape;399;p9"/>
          <p:cNvSpPr txBox="1">
            <a:spLocks noGrp="1"/>
          </p:cNvSpPr>
          <p:nvPr>
            <p:ph type="title"/>
          </p:nvPr>
        </p:nvSpPr>
        <p:spPr>
          <a:xfrm>
            <a:off x="556532" y="643467"/>
            <a:ext cx="11210925" cy="744836"/>
          </a:xfrm>
          <a:prstGeom prst="rect">
            <a:avLst/>
          </a:prstGeom>
        </p:spPr>
        <p:txBody>
          <a:bodyPr spcFirstLastPara="1" vert="horz" lIns="91440" tIns="45720" rIns="91440" bIns="45720" rtlCol="0" anchor="ctr" anchorCtr="0">
            <a:normAutofit/>
          </a:bodyPr>
          <a:lstStyle/>
          <a:p>
            <a:pPr marL="0" lvl="0" indent="0" algn="ctr">
              <a:spcAft>
                <a:spcPts val="0"/>
              </a:spcAft>
              <a:buClr>
                <a:srgbClr val="FFFEFF"/>
              </a:buClr>
              <a:buSzPts val="4000"/>
            </a:pPr>
            <a:r>
              <a:rPr lang="en-US" sz="3200" kern="1200">
                <a:solidFill>
                  <a:schemeClr val="bg1"/>
                </a:solidFill>
                <a:latin typeface="+mj-lt"/>
                <a:ea typeface="+mj-ea"/>
                <a:cs typeface="+mj-cs"/>
              </a:rPr>
              <a:t>The effects of social comparison</a:t>
            </a:r>
          </a:p>
        </p:txBody>
      </p:sp>
      <p:pic>
        <p:nvPicPr>
          <p:cNvPr id="400" name="Google Shape;400;p9"/>
          <p:cNvPicPr preferRelativeResize="0">
            <a:picLocks noGrp="1"/>
          </p:cNvPicPr>
          <p:nvPr>
            <p:ph idx="1"/>
          </p:nvPr>
        </p:nvPicPr>
        <p:blipFill rotWithShape="1">
          <a:blip r:embed="rId3"/>
          <a:stretch/>
        </p:blipFill>
        <p:spPr>
          <a:xfrm>
            <a:off x="1294112" y="2616315"/>
            <a:ext cx="9603776" cy="2761085"/>
          </a:xfrm>
          <a:prstGeom prst="rect">
            <a:avLst/>
          </a:prstGeom>
          <a:noFill/>
        </p:spPr>
      </p:pic>
      <p:sp>
        <p:nvSpPr>
          <p:cNvPr id="5" name="Google Shape;389;p8">
            <a:extLst>
              <a:ext uri="{FF2B5EF4-FFF2-40B4-BE49-F238E27FC236}">
                <a16:creationId xmlns="" xmlns:a16="http://schemas.microsoft.com/office/drawing/2014/main" id="{70173C33-87A7-4A09-B581-3657C9FAAC00}"/>
              </a:ext>
            </a:extLst>
          </p:cNvPr>
          <p:cNvSpPr/>
          <p:nvPr/>
        </p:nvSpPr>
        <p:spPr>
          <a:xfrm>
            <a:off x="4691870" y="1960154"/>
            <a:ext cx="2394730" cy="3811996"/>
          </a:xfrm>
          <a:prstGeom prst="upArrow">
            <a:avLst>
              <a:gd name="adj1" fmla="val 50000"/>
              <a:gd name="adj2" fmla="val 50000"/>
            </a:avLst>
          </a:prstGeom>
          <a:solidFill>
            <a:srgbClr val="F81B00">
              <a:alpha val="20000"/>
            </a:srgbClr>
          </a:solidFill>
          <a:ln w="158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389;p8">
            <a:extLst>
              <a:ext uri="{FF2B5EF4-FFF2-40B4-BE49-F238E27FC236}">
                <a16:creationId xmlns="" xmlns:a16="http://schemas.microsoft.com/office/drawing/2014/main" id="{1C0296F2-4B7B-4ED9-856E-B336778C3784}"/>
              </a:ext>
            </a:extLst>
          </p:cNvPr>
          <p:cNvSpPr/>
          <p:nvPr/>
        </p:nvSpPr>
        <p:spPr>
          <a:xfrm rot="10800000">
            <a:off x="7926206" y="1960153"/>
            <a:ext cx="2132076" cy="3811996"/>
          </a:xfrm>
          <a:prstGeom prst="upArrow">
            <a:avLst>
              <a:gd name="adj1" fmla="val 50000"/>
              <a:gd name="adj2" fmla="val 50000"/>
            </a:avLst>
          </a:prstGeom>
          <a:solidFill>
            <a:srgbClr val="F81B00">
              <a:alpha val="20000"/>
            </a:srgbClr>
          </a:solidFill>
          <a:ln w="158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leanor template">
  <a:themeElements>
    <a:clrScheme name="Custom 347">
      <a:dk1>
        <a:srgbClr val="2E3037"/>
      </a:dk1>
      <a:lt1>
        <a:srgbClr val="FFFFFF"/>
      </a:lt1>
      <a:dk2>
        <a:srgbClr val="666666"/>
      </a:dk2>
      <a:lt2>
        <a:srgbClr val="F3F3F3"/>
      </a:lt2>
      <a:accent1>
        <a:srgbClr val="39C0BA"/>
      </a:accent1>
      <a:accent2>
        <a:srgbClr val="90E6E2"/>
      </a:accent2>
      <a:accent3>
        <a:srgbClr val="F35B69"/>
      </a:accent3>
      <a:accent4>
        <a:srgbClr val="FAB2B9"/>
      </a:accent4>
      <a:accent5>
        <a:srgbClr val="999FA9"/>
      </a:accent5>
      <a:accent6>
        <a:srgbClr val="E2E7EE"/>
      </a:accent6>
      <a:hlink>
        <a:srgbClr val="39C0B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3874</TotalTime>
  <Words>1833</Words>
  <Application>Microsoft Office PowerPoint</Application>
  <PresentationFormat>Widescreen</PresentationFormat>
  <Paragraphs>114</Paragraphs>
  <Slides>28</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28</vt:i4>
      </vt:variant>
    </vt:vector>
  </HeadingPairs>
  <TitlesOfParts>
    <vt:vector size="37" baseType="lpstr">
      <vt:lpstr>Arial</vt:lpstr>
      <vt:lpstr>Arial</vt:lpstr>
      <vt:lpstr>Calibri</vt:lpstr>
      <vt:lpstr>Calibri Light</vt:lpstr>
      <vt:lpstr>Cormorant Garamond</vt:lpstr>
      <vt:lpstr>Lora</vt:lpstr>
      <vt:lpstr>Quicksand</vt:lpstr>
      <vt:lpstr>Office Theme</vt:lpstr>
      <vt:lpstr>Eleanor template</vt:lpstr>
      <vt:lpstr>Communication and In-group Working Skills (cont.)</vt:lpstr>
      <vt:lpstr>CHAPTER OUTLINE</vt:lpstr>
      <vt:lpstr>LEARNING OBJECTIVES</vt:lpstr>
      <vt:lpstr>Introduction of Social Comparison</vt:lpstr>
      <vt:lpstr>Social Comparison: Basics </vt:lpstr>
      <vt:lpstr>PowerPoint Presentation</vt:lpstr>
      <vt:lpstr>Relevance and Similarity </vt:lpstr>
      <vt:lpstr>Direction of Social Comparison </vt:lpstr>
      <vt:lpstr>The effects of social comparison</vt:lpstr>
      <vt:lpstr>Consequences of Social Comparison</vt:lpstr>
      <vt:lpstr>Consequences of Social Comparison</vt:lpstr>
      <vt:lpstr>Self-Evaluation Maintenance Model</vt:lpstr>
      <vt:lpstr>Experiment of Self-Evaluation Maintenance Model</vt:lpstr>
      <vt:lpstr>Experiment of Self-Evaluation Maintenance Model</vt:lpstr>
      <vt:lpstr>PowerPoint Presentation</vt:lpstr>
      <vt:lpstr>Individual Differences </vt:lpstr>
      <vt:lpstr>Individual Differences </vt:lpstr>
      <vt:lpstr>Situational factors </vt:lpstr>
      <vt:lpstr>Situational factors </vt:lpstr>
      <vt:lpstr>Situational factors </vt:lpstr>
      <vt:lpstr>Situational factors </vt:lpstr>
      <vt:lpstr>Situational factors </vt:lpstr>
      <vt:lpstr>Situational factors </vt:lpstr>
      <vt:lpstr>Related Phenomena </vt:lpstr>
      <vt:lpstr>Related Phenomena </vt:lpstr>
      <vt:lpstr>PowerPoint Presentation</vt:lpstr>
      <vt:lpstr>Discussion Questions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&amp; TEAM OVERVIEW</dc:title>
  <dc:creator>Admin</dc:creator>
  <cp:lastModifiedBy>manhpthe172481</cp:lastModifiedBy>
  <cp:revision>124</cp:revision>
  <dcterms:created xsi:type="dcterms:W3CDTF">2021-07-31T10:19:01Z</dcterms:created>
  <dcterms:modified xsi:type="dcterms:W3CDTF">2023-06-05T04:26:03Z</dcterms:modified>
</cp:coreProperties>
</file>